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4" r:id="rId2"/>
  </p:sldMasterIdLst>
  <p:notesMasterIdLst>
    <p:notesMasterId r:id="rId29"/>
  </p:notesMasterIdLst>
  <p:handoutMasterIdLst>
    <p:handoutMasterId r:id="rId30"/>
  </p:handoutMasterIdLst>
  <p:sldIdLst>
    <p:sldId id="262" r:id="rId3"/>
    <p:sldId id="317" r:id="rId4"/>
    <p:sldId id="417" r:id="rId5"/>
    <p:sldId id="430" r:id="rId6"/>
    <p:sldId id="418" r:id="rId7"/>
    <p:sldId id="419" r:id="rId8"/>
    <p:sldId id="421" r:id="rId9"/>
    <p:sldId id="420" r:id="rId10"/>
    <p:sldId id="422" r:id="rId11"/>
    <p:sldId id="437" r:id="rId12"/>
    <p:sldId id="423" r:id="rId13"/>
    <p:sldId id="432" r:id="rId14"/>
    <p:sldId id="438" r:id="rId15"/>
    <p:sldId id="439" r:id="rId16"/>
    <p:sldId id="440" r:id="rId17"/>
    <p:sldId id="441" r:id="rId18"/>
    <p:sldId id="427" r:id="rId19"/>
    <p:sldId id="442" r:id="rId20"/>
    <p:sldId id="424" r:id="rId21"/>
    <p:sldId id="429" r:id="rId22"/>
    <p:sldId id="425" r:id="rId23"/>
    <p:sldId id="428" r:id="rId24"/>
    <p:sldId id="433" r:id="rId25"/>
    <p:sldId id="434" r:id="rId26"/>
    <p:sldId id="435" r:id="rId27"/>
    <p:sldId id="436" r:id="rId28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08080"/>
    <a:srgbClr val="607476"/>
    <a:srgbClr val="073137"/>
    <a:srgbClr val="D1CC00"/>
    <a:srgbClr val="345A1A"/>
    <a:srgbClr val="08722B"/>
    <a:srgbClr val="FF9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35" autoAdjust="0"/>
    <p:restoredTop sz="89614" autoAdjust="0"/>
  </p:normalViewPr>
  <p:slideViewPr>
    <p:cSldViewPr>
      <p:cViewPr>
        <p:scale>
          <a:sx n="75" d="100"/>
          <a:sy n="75" d="100"/>
        </p:scale>
        <p:origin x="-1164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058" tIns="48029" rIns="96058" bIns="4802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955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058" tIns="48029" rIns="96058" bIns="4802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4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058" tIns="48029" rIns="96058" bIns="4802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4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9550" y="9720263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058" tIns="48029" rIns="96058" bIns="4802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BFACCFD-0DCD-40F1-B2A1-A0C7EC77A92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36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058" tIns="48029" rIns="96058" bIns="4802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955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058" tIns="48029" rIns="96058" bIns="4802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6763"/>
            <a:ext cx="5113338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058" tIns="48029" rIns="96058" bIns="48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058" tIns="48029" rIns="96058" bIns="4802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9550" y="9720263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058" tIns="48029" rIns="96058" bIns="4802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667F624-49DE-4762-85E4-A970187BBC2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9057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B6AA32-1E03-42CF-83CA-62052EAB6D3E}" type="slidenum">
              <a:rPr lang="de-DE" altLang="de-DE" smtClean="0"/>
              <a:pPr eaLnBrk="1" hangingPunct="1">
                <a:spcBef>
                  <a:spcPct val="0"/>
                </a:spcBef>
              </a:pPr>
              <a:t>1</a:t>
            </a:fld>
            <a:endParaRPr lang="de-DE" alt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A5E09EA-2C3D-44B2-826C-4319F0779E41}" type="slidenum">
              <a:rPr lang="de-DE" altLang="de-DE" smtClean="0"/>
              <a:pPr eaLnBrk="1" hangingPunct="1">
                <a:spcBef>
                  <a:spcPct val="0"/>
                </a:spcBef>
              </a:pPr>
              <a:t>10</a:t>
            </a:fld>
            <a:endParaRPr lang="de-DE" altLang="de-DE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6FD5F49-E34D-4DA9-9536-F3AB0BE5827E}" type="slidenum">
              <a:rPr lang="de-DE" altLang="de-DE" smtClean="0"/>
              <a:pPr eaLnBrk="1" hangingPunct="1">
                <a:spcBef>
                  <a:spcPct val="0"/>
                </a:spcBef>
              </a:pPr>
              <a:t>11</a:t>
            </a:fld>
            <a:endParaRPr lang="de-DE" altLang="de-DE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C1C026-2457-45F3-B251-9BC7034B5BE8}" type="slidenum">
              <a:rPr lang="de-DE" altLang="de-DE" smtClean="0"/>
              <a:pPr eaLnBrk="1" hangingPunct="1">
                <a:spcBef>
                  <a:spcPct val="0"/>
                </a:spcBef>
              </a:pPr>
              <a:t>12</a:t>
            </a:fld>
            <a:endParaRPr lang="de-DE" altLang="de-DE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4019550" y="9720263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058" tIns="48029" rIns="96058" bIns="48029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E2328D-68F5-445E-AC90-04C459AC780C}" type="slidenum">
              <a:rPr lang="de-DE" altLang="de-DE"/>
              <a:pPr algn="r" eaLnBrk="1" hangingPunct="1"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4019550" y="9720263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058" tIns="48029" rIns="96058" bIns="48029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12C53D3-5720-4570-A277-A502C4149AB5}" type="slidenum">
              <a:rPr lang="de-DE" altLang="de-DE"/>
              <a:pPr algn="r" eaLnBrk="1" hangingPunct="1"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4019550" y="9720263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058" tIns="48029" rIns="96058" bIns="48029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71B097D-6601-4C49-A78C-0C1B76FCB9FA}" type="slidenum">
              <a:rPr lang="de-DE" altLang="de-DE"/>
              <a:pPr algn="r" eaLnBrk="1" hangingPunct="1"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7D61A5A-A896-41F8-8610-FD7440A9157A}" type="slidenum">
              <a:rPr lang="de-DE" altLang="de-DE" smtClean="0"/>
              <a:pPr eaLnBrk="1" hangingPunct="1">
                <a:spcBef>
                  <a:spcPct val="0"/>
                </a:spcBef>
              </a:pPr>
              <a:t>16</a:t>
            </a:fld>
            <a:endParaRPr lang="de-DE" altLang="de-DE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E14350-03F7-45BC-A79F-539D3157C94E}" type="slidenum">
              <a:rPr lang="de-DE" altLang="de-DE" smtClean="0"/>
              <a:pPr eaLnBrk="1" hangingPunct="1">
                <a:spcBef>
                  <a:spcPct val="0"/>
                </a:spcBef>
              </a:pPr>
              <a:t>17</a:t>
            </a:fld>
            <a:endParaRPr lang="de-DE" altLang="de-DE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36FB95-E8D1-4992-A3B3-F8897E1519C6}" type="slidenum">
              <a:rPr lang="de-DE" altLang="de-DE" smtClean="0"/>
              <a:pPr eaLnBrk="1" hangingPunct="1">
                <a:spcBef>
                  <a:spcPct val="0"/>
                </a:spcBef>
              </a:pPr>
              <a:t>18</a:t>
            </a:fld>
            <a:endParaRPr lang="de-DE" altLang="de-DE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B70ACB-366E-4771-92FE-DE8C00A291C7}" type="slidenum">
              <a:rPr lang="de-DE" altLang="de-DE" smtClean="0"/>
              <a:pPr eaLnBrk="1" hangingPunct="1">
                <a:spcBef>
                  <a:spcPct val="0"/>
                </a:spcBef>
              </a:pPr>
              <a:t>19</a:t>
            </a:fld>
            <a:endParaRPr lang="de-DE" altLang="de-DE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E3D9BD-F82A-4995-9E72-B02FD3200691}" type="slidenum">
              <a:rPr lang="de-DE" altLang="de-DE" smtClean="0"/>
              <a:pPr eaLnBrk="1" hangingPunct="1">
                <a:spcBef>
                  <a:spcPct val="0"/>
                </a:spcBef>
              </a:pPr>
              <a:t>2</a:t>
            </a:fld>
            <a:endParaRPr lang="de-DE" altLang="de-DE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B47E58-22CF-4F00-9E41-6F1CD0F407C9}" type="slidenum">
              <a:rPr lang="de-DE" altLang="de-DE" smtClean="0"/>
              <a:pPr eaLnBrk="1" hangingPunct="1">
                <a:spcBef>
                  <a:spcPct val="0"/>
                </a:spcBef>
              </a:pPr>
              <a:t>20</a:t>
            </a:fld>
            <a:endParaRPr lang="de-DE" altLang="de-DE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40A998-83A5-4F61-86D3-9C637157586E}" type="slidenum">
              <a:rPr lang="de-DE" altLang="de-DE" smtClean="0"/>
              <a:pPr eaLnBrk="1" hangingPunct="1">
                <a:spcBef>
                  <a:spcPct val="0"/>
                </a:spcBef>
              </a:pPr>
              <a:t>21</a:t>
            </a:fld>
            <a:endParaRPr lang="de-DE" altLang="de-DE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AC9BEE-E07B-49CA-9614-B708A5C66CF8}" type="slidenum">
              <a:rPr lang="de-DE" altLang="de-DE" smtClean="0"/>
              <a:pPr eaLnBrk="1" hangingPunct="1">
                <a:spcBef>
                  <a:spcPct val="0"/>
                </a:spcBef>
              </a:pPr>
              <a:t>22</a:t>
            </a:fld>
            <a:endParaRPr lang="de-DE" altLang="de-DE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010D61-6012-4D88-8949-8F69F7B23B73}" type="slidenum">
              <a:rPr lang="de-DE" altLang="de-DE" smtClean="0"/>
              <a:pPr eaLnBrk="1" hangingPunct="1">
                <a:spcBef>
                  <a:spcPct val="0"/>
                </a:spcBef>
              </a:pPr>
              <a:t>23</a:t>
            </a:fld>
            <a:endParaRPr lang="de-DE" altLang="de-DE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62821D-AEA6-4CB4-B584-FF6A4EF04242}" type="slidenum">
              <a:rPr lang="de-DE" altLang="de-DE" smtClean="0"/>
              <a:pPr eaLnBrk="1" hangingPunct="1">
                <a:spcBef>
                  <a:spcPct val="0"/>
                </a:spcBef>
              </a:pPr>
              <a:t>24</a:t>
            </a:fld>
            <a:endParaRPr lang="de-DE" altLang="de-DE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E94EF90-A12B-46A1-96FC-FB504C367FF2}" type="slidenum">
              <a:rPr lang="de-DE" altLang="de-DE" smtClean="0"/>
              <a:pPr eaLnBrk="1" hangingPunct="1">
                <a:spcBef>
                  <a:spcPct val="0"/>
                </a:spcBef>
              </a:pPr>
              <a:t>25</a:t>
            </a:fld>
            <a:endParaRPr lang="de-DE" altLang="de-DE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8ED9EA-61E6-4317-B1E6-05A3CBE5D837}" type="slidenum">
              <a:rPr lang="de-DE" altLang="de-DE" smtClean="0"/>
              <a:pPr eaLnBrk="1" hangingPunct="1">
                <a:spcBef>
                  <a:spcPct val="0"/>
                </a:spcBef>
              </a:pPr>
              <a:t>26</a:t>
            </a:fld>
            <a:endParaRPr lang="de-DE" altLang="de-DE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73C289-52DA-433E-BF58-16C9177EECF5}" type="slidenum">
              <a:rPr lang="de-DE" altLang="de-DE" smtClean="0"/>
              <a:pPr eaLnBrk="1" hangingPunct="1">
                <a:spcBef>
                  <a:spcPct val="0"/>
                </a:spcBef>
              </a:pPr>
              <a:t>3</a:t>
            </a:fld>
            <a:endParaRPr lang="de-DE" altLang="de-DE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A3C331-A225-4444-9F85-09FA2D1536AF}" type="slidenum">
              <a:rPr lang="de-DE" altLang="de-DE" smtClean="0"/>
              <a:pPr eaLnBrk="1" hangingPunct="1">
                <a:spcBef>
                  <a:spcPct val="0"/>
                </a:spcBef>
              </a:pPr>
              <a:t>4</a:t>
            </a:fld>
            <a:endParaRPr lang="de-DE" altLang="de-DE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6FE73F5-BF11-4561-B122-AD97E2D1A68E}" type="slidenum">
              <a:rPr lang="de-DE" altLang="de-DE" smtClean="0"/>
              <a:pPr eaLnBrk="1" hangingPunct="1">
                <a:spcBef>
                  <a:spcPct val="0"/>
                </a:spcBef>
              </a:pPr>
              <a:t>5</a:t>
            </a:fld>
            <a:endParaRPr lang="de-DE" altLang="de-DE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A0BA9FA-A767-45B5-B106-5384ADBFAC52}" type="slidenum">
              <a:rPr lang="de-DE" altLang="de-DE" smtClean="0"/>
              <a:pPr eaLnBrk="1" hangingPunct="1">
                <a:spcBef>
                  <a:spcPct val="0"/>
                </a:spcBef>
              </a:pPr>
              <a:t>6</a:t>
            </a:fld>
            <a:endParaRPr lang="de-DE" altLang="de-DE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9128793-1875-4F3A-8385-3B80BE05B942}" type="slidenum">
              <a:rPr lang="de-DE" altLang="de-DE" smtClean="0"/>
              <a:pPr eaLnBrk="1" hangingPunct="1">
                <a:spcBef>
                  <a:spcPct val="0"/>
                </a:spcBef>
              </a:pPr>
              <a:t>7</a:t>
            </a:fld>
            <a:endParaRPr lang="de-DE" altLang="de-DE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6D3047C-DA44-4C36-8875-BB52AB50AD88}" type="slidenum">
              <a:rPr lang="de-DE" altLang="de-DE" smtClean="0"/>
              <a:pPr eaLnBrk="1" hangingPunct="1">
                <a:spcBef>
                  <a:spcPct val="0"/>
                </a:spcBef>
              </a:pPr>
              <a:t>8</a:t>
            </a:fld>
            <a:endParaRPr lang="de-DE" altLang="de-DE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938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75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350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013" indent="-236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74E6C5-6A01-4346-BC28-287039895FEA}" type="slidenum">
              <a:rPr lang="de-DE" altLang="de-DE" smtClean="0"/>
              <a:pPr eaLnBrk="1" hangingPunct="1">
                <a:spcBef>
                  <a:spcPct val="0"/>
                </a:spcBef>
              </a:pPr>
              <a:t>9</a:t>
            </a:fld>
            <a:endParaRPr lang="de-DE" altLang="de-DE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2014-07/V31 ·  Bedienoberflächen  · 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43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2014-07/V31 ·  Bedienoberflächen  · 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359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96063" y="1600200"/>
            <a:ext cx="2090737" cy="452596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23850" y="1600200"/>
            <a:ext cx="61198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2014-07/V31 ·  Bedienoberflächen  · 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453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>
            <a:lvl1pPr eaLnBrk="1" hangingPunct="1">
              <a:spcBef>
                <a:spcPct val="0"/>
              </a:spcBef>
              <a:buClrTx/>
              <a:buFontTx/>
              <a:buNone/>
              <a:defRPr sz="10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05771A31-68F8-4CE1-9385-EF42DA4AFEE5}" type="slidenum">
              <a:rPr lang="en-US" altLang="de-DE" smtClean="0"/>
              <a:t>‹Nr.›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216197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>
            <a:lvl1pPr eaLnBrk="1" hangingPunct="1">
              <a:spcBef>
                <a:spcPct val="0"/>
              </a:spcBef>
              <a:buClrTx/>
              <a:buFontTx/>
              <a:buNone/>
              <a:defRPr sz="10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05771A31-68F8-4CE1-9385-EF42DA4AFEE5}" type="slidenum">
              <a:rPr lang="en-US" altLang="de-DE" smtClean="0"/>
              <a:t>‹Nr.›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319866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2014-07/V31 ·  Bedienoberflächen  · 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371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3850" y="1557338"/>
            <a:ext cx="3848100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324350" y="1557338"/>
            <a:ext cx="3848100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2014-07/V31 ·  Bedienoberflächen  · 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795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0"/>
              </a:spcBef>
              <a:buClrTx/>
              <a:buFontTx/>
              <a:buNone/>
              <a:defRPr sz="10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de-DE" smtClean="0"/>
              <a:t>2014-07/V31 ·  Bedienoberflächen  ·  22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32592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0"/>
              </a:spcBef>
              <a:buClrTx/>
              <a:buFontTx/>
              <a:buNone/>
              <a:defRPr sz="10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de-DE" smtClean="0"/>
              <a:t>2014-07/V31 ·  Bedienoberflächen  ·  22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7198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0"/>
              </a:spcBef>
              <a:buClrTx/>
              <a:buFontTx/>
              <a:buNone/>
              <a:defRPr sz="10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de-DE" smtClean="0"/>
              <a:t>2014-07/V31 ·  Bedienoberflächen  ·  22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94361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2014-07/V31 ·  Bedienoberflächen  · 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962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2014-07/V31 ·  Bedienoberflächen  · 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344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2014-07/V31 ·  Bedienoberflächen  · 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069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2014-07/V31 ·  Bedienoberflächen  · 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538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210300" y="476250"/>
            <a:ext cx="1962150" cy="57610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23850" y="476250"/>
            <a:ext cx="5734050" cy="57610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2014-07/V31 ·  Bedienoberflächen  · 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658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476250"/>
            <a:ext cx="6480175" cy="5762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323850" y="1557338"/>
            <a:ext cx="7848600" cy="4679950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0"/>
              </a:spcBef>
              <a:buClrTx/>
              <a:buFontTx/>
              <a:buNone/>
              <a:defRPr sz="10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de-DE" smtClean="0"/>
              <a:t>2014-07/V31 ·  Bedienoberflächen  ·  22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30751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476250"/>
            <a:ext cx="6480175" cy="5762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323850" y="1557338"/>
            <a:ext cx="7848600" cy="4679950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0"/>
              </a:spcBef>
              <a:buClrTx/>
              <a:buFontTx/>
              <a:buNone/>
              <a:defRPr sz="10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de-DE" smtClean="0"/>
              <a:t>2014-07/V31 ·  Bedienoberflächen  ·  22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99337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2014-07/V31 ·  Bedienoberflächen  · 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594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2014-07/V31 ·  Bedienoberflächen  · 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09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2014-07/V31 ·  Bedienoberflächen  · 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050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ClrTx/>
              <a:buFontTx/>
              <a:buNone/>
              <a:defRPr sz="10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de-DE" smtClean="0"/>
              <a:t>2014-07/V31 ·  Bedienoberflächen  ·  22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36693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ClrTx/>
              <a:buFontTx/>
              <a:buNone/>
              <a:defRPr sz="10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05771A31-68F8-4CE1-9385-EF42DA4AFEE5}" type="slidenum">
              <a:rPr lang="en-US" altLang="de-DE" smtClean="0"/>
              <a:t>‹Nr.›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786897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2014-07/V31 ·  Bedienoberflächen  · 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32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2014-07/V31 ·  Bedienoberflächen  · 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442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pt_master_Vorlage-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700213"/>
            <a:ext cx="611981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Positioner Type 3725</a:t>
            </a:r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1708150" y="6567488"/>
            <a:ext cx="7197725" cy="196850"/>
          </a:xfrm>
          <a:prstGeom prst="rect">
            <a:avLst/>
          </a:prstGeom>
          <a:noFill/>
        </p:spPr>
        <p:txBody>
          <a:bodyPr/>
          <a:lstStyle>
            <a:lvl1pPr algn="r" eaLnBrk="1" hangingPunct="1">
              <a:spcBef>
                <a:spcPct val="0"/>
              </a:spcBef>
              <a:buClrTx/>
              <a:buFontTx/>
              <a:buNone/>
              <a:defRPr sz="10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de-DE" smtClean="0"/>
              <a:t>2014-07/V31 ·  Bedienoberflächen  ·  22</a:t>
            </a:r>
            <a:endParaRPr lang="en-US" alt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pt_master_Vorlage-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557338"/>
            <a:ext cx="784860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476250"/>
            <a:ext cx="64801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1708150" y="6567488"/>
            <a:ext cx="7197725" cy="196850"/>
          </a:xfrm>
          <a:prstGeom prst="rect">
            <a:avLst/>
          </a:prstGeom>
        </p:spPr>
        <p:txBody>
          <a:bodyPr/>
          <a:lstStyle>
            <a:lvl1pPr algn="r" eaLnBrk="1" hangingPunct="1">
              <a:spcBef>
                <a:spcPct val="0"/>
              </a:spcBef>
              <a:buClrTx/>
              <a:buFontTx/>
              <a:buNone/>
              <a:defRPr sz="10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de-DE" smtClean="0"/>
              <a:t>2014-07/V31 ·  Bedienoberflächen  ·  </a:t>
            </a:r>
            <a:fld id="{05771A31-68F8-4CE1-9385-EF42DA4AFEE5}" type="slidenum">
              <a:rPr lang="en-US" altLang="de-DE" smtClean="0"/>
              <a:pPr>
                <a:defRPr/>
              </a:pPr>
              <a:t>‹Nr.›</a:t>
            </a:fld>
            <a:endParaRPr lang="en-US" alt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CC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CC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CC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CC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CC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CC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CC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CC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CC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son.de/page.php?sp=de&amp;lh=l4&amp;ll=l99&amp;ti=Integration%20in%20Engineering%20Tools%20und%20Systeme&amp;bo=service/de-dtm.php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wmf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://www.samson.de/page.php?sp=de&amp;lh=l4&amp;ll=l2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son.de/page.php?sp=de&amp;lh=l4&amp;ll=l99&amp;ti=TROVIS-VIEW&amp;bo=service/de-trovis-view.ph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z="2800" smtClean="0"/>
              <a:t>Bedienoberflächen</a:t>
            </a:r>
          </a:p>
        </p:txBody>
      </p:sp>
      <p:sp>
        <p:nvSpPr>
          <p:cNvPr id="28675" name="Rectangle 9"/>
          <p:cNvSpPr>
            <a:spLocks noChangeArrowheads="1"/>
          </p:cNvSpPr>
          <p:nvPr/>
        </p:nvSpPr>
        <p:spPr bwMode="auto">
          <a:xfrm>
            <a:off x="323850" y="5446713"/>
            <a:ext cx="6911975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18000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10000"/>
              </a:spcBef>
              <a:buClr>
                <a:srgbClr val="CC0000"/>
              </a:buClr>
              <a:buSzPct val="130000"/>
              <a:buFont typeface="Wingdings" pitchFamily="2" charset="2"/>
              <a:buNone/>
            </a:pPr>
            <a:endParaRPr lang="de-DE" altLang="de-DE" sz="1600" dirty="0" smtClean="0"/>
          </a:p>
          <a:p>
            <a:pPr eaLnBrk="1" hangingPunct="1">
              <a:spcBef>
                <a:spcPct val="10000"/>
              </a:spcBef>
              <a:buClr>
                <a:srgbClr val="CC0000"/>
              </a:buClr>
              <a:buSzPct val="130000"/>
              <a:buFont typeface="Wingdings" pitchFamily="2" charset="2"/>
              <a:buNone/>
            </a:pPr>
            <a:r>
              <a:rPr lang="de-DE" altLang="de-DE" sz="1600" dirty="0" smtClean="0"/>
              <a:t>Produktmanagement </a:t>
            </a:r>
            <a:r>
              <a:rPr lang="de-DE" altLang="de-DE" sz="1600" dirty="0"/>
              <a:t>und –</a:t>
            </a:r>
            <a:r>
              <a:rPr lang="de-DE" altLang="de-DE" sz="1600" dirty="0" err="1"/>
              <a:t>marketing</a:t>
            </a:r>
            <a:r>
              <a:rPr lang="de-DE" altLang="de-DE" sz="1600" dirty="0"/>
              <a:t> Stellungsregler und Ventilzubehör</a:t>
            </a:r>
          </a:p>
          <a:p>
            <a:pPr eaLnBrk="1" hangingPunct="1">
              <a:spcBef>
                <a:spcPct val="10000"/>
              </a:spcBef>
              <a:buClr>
                <a:srgbClr val="CC0000"/>
              </a:buClr>
              <a:buSzPct val="130000"/>
              <a:buFont typeface="Wingdings" pitchFamily="2" charset="2"/>
              <a:buNone/>
            </a:pPr>
            <a:r>
              <a:rPr lang="de-DE" altLang="de-DE" sz="1600" dirty="0"/>
              <a:t>Juli 2014</a:t>
            </a:r>
          </a:p>
        </p:txBody>
      </p:sp>
      <p:pic>
        <p:nvPicPr>
          <p:cNvPr id="2867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781300"/>
            <a:ext cx="3600450" cy="24225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ußzeilenplatzhalter 1"/>
          <p:cNvSpPr txBox="1">
            <a:spLocks/>
          </p:cNvSpPr>
          <p:nvPr/>
        </p:nvSpPr>
        <p:spPr>
          <a:xfrm>
            <a:off x="1708150" y="6567488"/>
            <a:ext cx="7197725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0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2014-07/V31 ·  Bedienoberflächen  ·  </a:t>
            </a:r>
            <a:fld id="{C47153C9-9A0F-4993-8335-82E91CCD6169}" type="slidenum">
              <a:rPr kumimoji="0" lang="en-US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de-DE" sz="1000" b="0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Feldgeräte-Integrationssoftware</a:t>
            </a:r>
          </a:p>
        </p:txBody>
      </p:sp>
      <p:pic>
        <p:nvPicPr>
          <p:cNvPr id="36867" name="Picture 11" descr="scvic_logo_neu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084763"/>
            <a:ext cx="18002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4" descr="2009-09-14_1524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797425"/>
            <a:ext cx="45354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2"/>
          <p:cNvSpPr txBox="1">
            <a:spLocks noChangeArrowheads="1"/>
          </p:cNvSpPr>
          <p:nvPr/>
        </p:nvSpPr>
        <p:spPr bwMode="auto">
          <a:xfrm>
            <a:off x="179388" y="1484313"/>
            <a:ext cx="8208962" cy="93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5000"/>
              </a:lnSpc>
              <a:spcBef>
                <a:spcPct val="30000"/>
              </a:spcBef>
              <a:buClr>
                <a:schemeClr val="tx2"/>
              </a:buClr>
              <a:buFontTx/>
              <a:buNone/>
            </a:pPr>
            <a:r>
              <a:rPr lang="de-DE" altLang="de-DE" b="1"/>
              <a:t>Software-„Treiber“ zur Feldgerätebeschreibung in der jeweiligen</a:t>
            </a:r>
            <a:br>
              <a:rPr lang="de-DE" altLang="de-DE" b="1"/>
            </a:br>
            <a:r>
              <a:rPr lang="de-DE" altLang="de-DE" b="1"/>
              <a:t>Beschreibungssprache, fassen die Leistungsmerkmale des Feldgerätes zusammen und dienen als Treiber zur Geräteintegration</a:t>
            </a:r>
          </a:p>
        </p:txBody>
      </p:sp>
      <p:sp>
        <p:nvSpPr>
          <p:cNvPr id="36870" name="Text Box 2"/>
          <p:cNvSpPr txBox="1">
            <a:spLocks noChangeArrowheads="1"/>
          </p:cNvSpPr>
          <p:nvPr/>
        </p:nvSpPr>
        <p:spPr bwMode="auto">
          <a:xfrm>
            <a:off x="179388" y="2687638"/>
            <a:ext cx="7056437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893763" indent="-350838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60000"/>
              </a:spcBef>
              <a:buClr>
                <a:schemeClr val="tx2"/>
              </a:buClr>
            </a:pPr>
            <a:r>
              <a:rPr lang="de-DE" altLang="de-DE"/>
              <a:t>DD – Device Description</a:t>
            </a:r>
          </a:p>
          <a:p>
            <a:pPr>
              <a:spcBef>
                <a:spcPct val="60000"/>
              </a:spcBef>
              <a:buClr>
                <a:schemeClr val="tx2"/>
              </a:buClr>
            </a:pPr>
            <a:r>
              <a:rPr lang="de-DE" altLang="de-DE"/>
              <a:t>EDD – Enhanced Device Description / Enhancements gestatten Anzeige von Grafiken, Balkendiagrammen, Verläufen …</a:t>
            </a:r>
          </a:p>
          <a:p>
            <a:pPr>
              <a:spcBef>
                <a:spcPct val="60000"/>
              </a:spcBef>
              <a:buClr>
                <a:schemeClr val="tx2"/>
              </a:buClr>
            </a:pPr>
            <a:r>
              <a:rPr lang="de-DE" altLang="de-DE"/>
              <a:t>GSD – Gerätestammdaten / Üblich bei Profibus</a:t>
            </a:r>
          </a:p>
          <a:p>
            <a:pPr>
              <a:spcBef>
                <a:spcPct val="60000"/>
              </a:spcBef>
              <a:buClr>
                <a:schemeClr val="tx2"/>
              </a:buClr>
            </a:pPr>
            <a:r>
              <a:rPr lang="de-DE" altLang="de-DE"/>
              <a:t>DTM – Device Type Manager / Inklusive eigener Bedienoberfläche</a:t>
            </a: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10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6480175" cy="792163"/>
          </a:xfrm>
          <a:noFill/>
        </p:spPr>
        <p:txBody>
          <a:bodyPr/>
          <a:lstStyle/>
          <a:p>
            <a:pPr eaLnBrk="1" hangingPunct="1"/>
            <a:r>
              <a:rPr lang="de-DE" altLang="de-DE" smtClean="0"/>
              <a:t>Was bedeutet FDT/DTM ?</a:t>
            </a:r>
          </a:p>
        </p:txBody>
      </p:sp>
      <p:sp>
        <p:nvSpPr>
          <p:cNvPr id="16390" name="Text Box 2"/>
          <p:cNvSpPr txBox="1">
            <a:spLocks noChangeArrowheads="1"/>
          </p:cNvSpPr>
          <p:nvPr/>
        </p:nvSpPr>
        <p:spPr bwMode="auto">
          <a:xfrm>
            <a:off x="179388" y="1576388"/>
            <a:ext cx="80645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893763" indent="-350838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6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de-DE" altLang="de-DE" b="1"/>
              <a:t>FDT – Field Device Tool</a:t>
            </a:r>
          </a:p>
          <a:p>
            <a:pPr>
              <a:spcBef>
                <a:spcPct val="60000"/>
              </a:spcBef>
              <a:buClr>
                <a:schemeClr val="tx2"/>
              </a:buClr>
            </a:pPr>
            <a:r>
              <a:rPr lang="de-DE" altLang="de-DE"/>
              <a:t>Standardisierte (Software-) Schnittstelle; spezifiziert den Datenaustausch zwischen der Systemebene (FDT-Rahmenapplikation) und den Feldgeräten, wie z. B. Stellungsreglern</a:t>
            </a:r>
          </a:p>
          <a:p>
            <a:pPr>
              <a:spcBef>
                <a:spcPct val="6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de-DE" altLang="de-DE" b="1"/>
              <a:t>DTM – Device Type Manager</a:t>
            </a:r>
          </a:p>
          <a:p>
            <a:pPr>
              <a:spcBef>
                <a:spcPct val="60000"/>
              </a:spcBef>
              <a:buClr>
                <a:schemeClr val="tx2"/>
              </a:buClr>
            </a:pPr>
            <a:r>
              <a:rPr lang="de-DE" altLang="de-DE"/>
              <a:t>Wie der Druckertreiber in der Office-Welt bringt jedes Feldgerät</a:t>
            </a:r>
            <a:br>
              <a:rPr lang="de-DE" altLang="de-DE"/>
            </a:br>
            <a:r>
              <a:rPr lang="de-DE" altLang="de-DE"/>
              <a:t>(z. B. Stellungsreger) seinen eigenen herstellerspezifischen Treiber </a:t>
            </a:r>
            <a:r>
              <a:rPr lang="de-DE" altLang="de-DE" b="1"/>
              <a:t>inklusive</a:t>
            </a:r>
            <a:r>
              <a:rPr lang="de-DE" altLang="de-DE"/>
              <a:t> Bedienoberfläche mit. Dieser Treiber wird Device Type Manager (DTM) genannt und enthält alle Daten und Funktionen des Feldgerätes.</a:t>
            </a:r>
          </a:p>
          <a:p>
            <a:pPr>
              <a:spcBef>
                <a:spcPct val="60000"/>
              </a:spcBef>
              <a:buClr>
                <a:schemeClr val="tx2"/>
              </a:buClr>
            </a:pPr>
            <a:r>
              <a:rPr lang="de-DE" altLang="de-DE"/>
              <a:t>SAMSON-DTM sind zum Download verfügbar:</a:t>
            </a:r>
            <a:br>
              <a:rPr lang="de-DE" altLang="de-DE"/>
            </a:br>
            <a:r>
              <a:rPr lang="de-DE" altLang="de-DE" i="1" u="sng">
                <a:hlinkClick r:id="rId3"/>
              </a:rPr>
              <a:t>http://www.samson.de/page.php?sp=de&amp;lh=l4&amp;ll=l99&amp;ti=Integration%20in%20Engineering%20Tools%20und%20Systeme&amp;bo=service/de-dtm.php</a:t>
            </a:r>
            <a:endParaRPr lang="de-DE" altLang="de-DE" i="1" u="sng"/>
          </a:p>
          <a:p>
            <a:pPr>
              <a:spcBef>
                <a:spcPct val="60000"/>
              </a:spcBef>
              <a:buClr>
                <a:schemeClr val="tx2"/>
              </a:buClr>
            </a:pPr>
            <a:r>
              <a:rPr lang="de-DE" altLang="de-DE"/>
              <a:t>SAMSON-Geräte-DTM dienen als Gerätetreiber zur Einbindung in FDT-basierten Rahmenapplikationen wie: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de-DE" altLang="de-DE" sz="1600"/>
              <a:t>Engineering-Tools über Leitsysteme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de-DE" altLang="de-DE" sz="1600"/>
              <a:t>FDT-basierte „Stand alone“-Bediensoftware, z.B. PACTware oder Fieldcare</a:t>
            </a:r>
          </a:p>
        </p:txBody>
      </p:sp>
      <p:sp>
        <p:nvSpPr>
          <p:cNvPr id="5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11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79388" y="1484313"/>
            <a:ext cx="6480175" cy="487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2001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„Stand-alone“-FDT-Rahmenapplikationen wie PACTware oder</a:t>
            </a:r>
            <a:br>
              <a:rPr lang="de-DE" altLang="de-DE"/>
            </a:br>
            <a:r>
              <a:rPr lang="de-DE" altLang="de-DE"/>
              <a:t>Fieldcare ermöglichen die Nutzung der SAMSON-Stellungsregler-DTM zur lokalen Bedienung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 sz="800"/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de-DE" altLang="de-DE"/>
              <a:t>PACTware ist eine hersteller-, feldbus- und geräteunabhängige FDT-Rahmenapplikation, um DTM über einen PC zu verarbeiten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endParaRPr lang="de-DE" altLang="de-DE" sz="200"/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de-DE" altLang="de-DE" b="1"/>
              <a:t>HART Stellungsregler (373x-3 &amp; 3730-6)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de-DE" altLang="de-DE" sz="1600"/>
              <a:t>HART-Modem mit USB-Anschluss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de-DE" altLang="de-DE" sz="1600"/>
              <a:t>Stellungsregler-DTM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de-DE" altLang="de-DE" sz="1600"/>
              <a:t>Modem-Treiber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ü"/>
            </a:pPr>
            <a:endParaRPr lang="de-DE" altLang="de-DE" sz="400"/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de-DE" altLang="de-DE"/>
              <a:t>Aufschalten auf das 4-20 mA Signal außerhalb des Ex-Bereichs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endParaRPr lang="de-DE" altLang="de-DE" sz="200"/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de-DE" altLang="de-DE"/>
              <a:t>Feldbus-Stellungsregler (3730-4 &amp; 373x-5) erfordern eine kostenintensive Feldbus-Anschaltkarte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Lokale Bedienmöglichkeiten – FDT/DTM als        „Stand-Alone-Anwendung“</a:t>
            </a:r>
          </a:p>
        </p:txBody>
      </p:sp>
      <p:pic>
        <p:nvPicPr>
          <p:cNvPr id="38916" name="Picture 30" descr="FDT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557338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14" descr="logo_pactware_72d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781300"/>
            <a:ext cx="12954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0" y="4724400"/>
            <a:ext cx="130810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12</a:t>
            </a:fld>
            <a:endParaRPr lang="en-US" altLang="de-DE" dirty="0"/>
          </a:p>
        </p:txBody>
      </p:sp>
      <p:sp>
        <p:nvSpPr>
          <p:cNvPr id="9" name="Fußzeilenplatzhalter 1"/>
          <p:cNvSpPr txBox="1">
            <a:spLocks/>
          </p:cNvSpPr>
          <p:nvPr/>
        </p:nvSpPr>
        <p:spPr>
          <a:xfrm>
            <a:off x="1860550" y="6719888"/>
            <a:ext cx="7197725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0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de-DE" smtClean="0"/>
              <a:t>2014-07/V31 ·  Bedienoberflächen  ·  </a:t>
            </a:r>
            <a:fld id="{C47153C9-9A0F-4993-8335-82E91CCD6169}" type="slidenum">
              <a:rPr lang="en-US" altLang="de-DE" smtClean="0"/>
              <a:pPr>
                <a:defRPr/>
              </a:pPr>
              <a:t>12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333375"/>
            <a:ext cx="6480175" cy="792163"/>
          </a:xfrm>
          <a:noFill/>
        </p:spPr>
        <p:txBody>
          <a:bodyPr/>
          <a:lstStyle/>
          <a:p>
            <a:pPr eaLnBrk="1" hangingPunct="1"/>
            <a:r>
              <a:rPr lang="de-DE" altLang="de-DE" smtClean="0"/>
              <a:t>SAMSON Positioner DTM</a:t>
            </a:r>
          </a:p>
        </p:txBody>
      </p:sp>
      <p:pic>
        <p:nvPicPr>
          <p:cNvPr id="399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8172450" cy="44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13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333375"/>
            <a:ext cx="6480175" cy="792163"/>
          </a:xfrm>
          <a:noFill/>
        </p:spPr>
        <p:txBody>
          <a:bodyPr/>
          <a:lstStyle/>
          <a:p>
            <a:pPr eaLnBrk="1" hangingPunct="1"/>
            <a:r>
              <a:rPr lang="de-DE" altLang="de-DE" smtClean="0"/>
              <a:t>SAMSON Positioner DTM</a:t>
            </a:r>
          </a:p>
        </p:txBody>
      </p:sp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7489825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14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333375"/>
            <a:ext cx="6480175" cy="792163"/>
          </a:xfrm>
          <a:noFill/>
        </p:spPr>
        <p:txBody>
          <a:bodyPr/>
          <a:lstStyle/>
          <a:p>
            <a:pPr eaLnBrk="1" hangingPunct="1"/>
            <a:r>
              <a:rPr lang="de-DE" altLang="de-DE" smtClean="0"/>
              <a:t>SAMSON Positioner DTM</a:t>
            </a:r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734536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15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4752975" cy="25701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6696075" cy="792163"/>
          </a:xfrm>
          <a:noFill/>
        </p:spPr>
        <p:txBody>
          <a:bodyPr/>
          <a:lstStyle/>
          <a:p>
            <a:pPr eaLnBrk="1" hangingPunct="1"/>
            <a:r>
              <a:rPr lang="de-DE" altLang="de-DE" smtClean="0"/>
              <a:t>DTM &amp; TROVIS-VIEW</a:t>
            </a:r>
          </a:p>
        </p:txBody>
      </p:sp>
      <p:pic>
        <p:nvPicPr>
          <p:cNvPr id="430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471738"/>
            <a:ext cx="4608513" cy="38369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2"/>
          <p:cNvSpPr txBox="1">
            <a:spLocks noChangeArrowheads="1"/>
          </p:cNvSpPr>
          <p:nvPr/>
        </p:nvSpPr>
        <p:spPr bwMode="auto">
          <a:xfrm>
            <a:off x="179388" y="1484313"/>
            <a:ext cx="129698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2001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DTM</a:t>
            </a:r>
          </a:p>
        </p:txBody>
      </p:sp>
      <p:sp>
        <p:nvSpPr>
          <p:cNvPr id="43014" name="Text Box 2"/>
          <p:cNvSpPr txBox="1">
            <a:spLocks noChangeArrowheads="1"/>
          </p:cNvSpPr>
          <p:nvPr/>
        </p:nvSpPr>
        <p:spPr bwMode="auto">
          <a:xfrm>
            <a:off x="5362575" y="2016125"/>
            <a:ext cx="223361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2001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TROVIS-VIEW</a:t>
            </a:r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16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79388" y="1844675"/>
            <a:ext cx="4752975" cy="370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Lokale Stand-alone-Lösungen sind auch für Feldbusse erhältlich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Dazu sind spezielle Feldbuskarten notwendig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Sehr teure Lösung aufgrund der Feldbuskarten, generell allerdings möglich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Nur selten verwendet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6480175" cy="792163"/>
          </a:xfrm>
          <a:noFill/>
        </p:spPr>
        <p:txBody>
          <a:bodyPr/>
          <a:lstStyle/>
          <a:p>
            <a:pPr eaLnBrk="1" hangingPunct="1"/>
            <a:r>
              <a:rPr lang="de-DE" altLang="de-DE" smtClean="0"/>
              <a:t>Lokale Bedienmöglichkeiten –                             Stand-Alone-Lösungen für Feldbusanwendungen</a:t>
            </a:r>
          </a:p>
        </p:txBody>
      </p:sp>
      <p:pic>
        <p:nvPicPr>
          <p:cNvPr id="4403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4076700"/>
            <a:ext cx="2951163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1954213"/>
            <a:ext cx="2303462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17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79388" y="1508125"/>
            <a:ext cx="5113337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Gateways mit Ansteuerung über TCP/IP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 sz="1400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 sz="1200"/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Kommunikation erfolgt parallel zum Leitsystem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 sz="1400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 sz="1200"/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Benötigte Soft- und Hardware: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Gateway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PC mit FDT-Rahmenapplikation (z. B. PACTware)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DTM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Ethernet-Netzwerk oder Crossoverkabel (zwischen PC und Gateway)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 sz="1400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 sz="1200"/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Gateways: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FG PROFIBUS von Softing für PROFIBUS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FG-110 FF von Softing für FOUNDATION Fieldbus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6480175" cy="792163"/>
          </a:xfrm>
          <a:noFill/>
        </p:spPr>
        <p:txBody>
          <a:bodyPr/>
          <a:lstStyle/>
          <a:p>
            <a:pPr eaLnBrk="1" hangingPunct="1"/>
            <a:r>
              <a:rPr lang="de-DE" altLang="de-DE" smtClean="0"/>
              <a:t>Lokale Bedienmöglichkeiten –                         Lösungen für Feldbusanwendungen</a:t>
            </a:r>
          </a:p>
        </p:txBody>
      </p:sp>
      <p:pic>
        <p:nvPicPr>
          <p:cNvPr id="83970" name="Picture 2" descr="http://industrial.softing.com/typo3temp/pics/FG_100_PB-1301581931_5b94c79de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081463"/>
            <a:ext cx="984250" cy="207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 descr="http://industrial.softing.com/typo3temp/pics/FF_LinkingDevice_40Winkel_spiegel_CMYK_Hoehe-600px-1333108773_4e2771143b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700213"/>
            <a:ext cx="1368425" cy="206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2" name="Textfeld 1"/>
          <p:cNvSpPr txBox="1">
            <a:spLocks noChangeArrowheads="1"/>
          </p:cNvSpPr>
          <p:nvPr/>
        </p:nvSpPr>
        <p:spPr bwMode="auto">
          <a:xfrm>
            <a:off x="7092950" y="3182938"/>
            <a:ext cx="933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b="1"/>
              <a:t>FG-110 FF (Softing)</a:t>
            </a:r>
          </a:p>
        </p:txBody>
      </p:sp>
      <p:sp>
        <p:nvSpPr>
          <p:cNvPr id="45063" name="Textfeld 9"/>
          <p:cNvSpPr txBox="1">
            <a:spLocks noChangeArrowheads="1"/>
          </p:cNvSpPr>
          <p:nvPr/>
        </p:nvSpPr>
        <p:spPr bwMode="auto">
          <a:xfrm>
            <a:off x="7092950" y="584835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b="1"/>
              <a:t>FG PROFIBUS (Softing)</a:t>
            </a:r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18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79388" y="1484313"/>
            <a:ext cx="6337300" cy="466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893763" indent="-350838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  <a:buFont typeface="Wingdings" pitchFamily="2" charset="2"/>
              <a:buChar char="n"/>
              <a:defRPr/>
            </a:pPr>
            <a:r>
              <a:rPr lang="de-DE" altLang="de-DE" sz="1600" dirty="0" smtClean="0"/>
              <a:t>Emerson Field Communicator 375/475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  <a:buFont typeface="Wingdings" pitchFamily="2" charset="2"/>
              <a:buChar char="n"/>
              <a:defRPr/>
            </a:pPr>
            <a:r>
              <a:rPr lang="de-DE" altLang="de-DE" sz="1600" dirty="0" smtClean="0"/>
              <a:t>Auslesen von Gerätedaten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  <a:buFont typeface="Wingdings" pitchFamily="2" charset="2"/>
              <a:buChar char="n"/>
              <a:defRPr/>
            </a:pPr>
            <a:r>
              <a:rPr lang="de-DE" altLang="de-DE" sz="1600" dirty="0" smtClean="0"/>
              <a:t>Bedienung des Feldgerätes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  <a:buFont typeface="Wingdings" pitchFamily="2" charset="2"/>
              <a:buChar char="n"/>
              <a:defRPr/>
            </a:pPr>
            <a:r>
              <a:rPr lang="de-DE" altLang="de-DE" sz="1600" dirty="0" smtClean="0"/>
              <a:t>Für HART und FOUNDATION FIELDBUS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  <a:buFont typeface="Wingdings" pitchFamily="2" charset="2"/>
              <a:buChar char="n"/>
              <a:defRPr/>
            </a:pPr>
            <a:endParaRPr lang="de-DE" altLang="de-DE" sz="2400" dirty="0" smtClean="0"/>
          </a:p>
          <a:p>
            <a:pPr>
              <a:spcBef>
                <a:spcPct val="30000"/>
              </a:spcBef>
              <a:buClr>
                <a:schemeClr val="tx2"/>
              </a:buClr>
              <a:buFont typeface="Wingdings" pitchFamily="2" charset="2"/>
              <a:buChar char="n"/>
              <a:defRPr/>
            </a:pPr>
            <a:r>
              <a:rPr lang="de-DE" altLang="de-DE" sz="1600" dirty="0" smtClean="0"/>
              <a:t>Verbindung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  <a:buFont typeface="Wingdings" pitchFamily="2" charset="2"/>
              <a:buChar char="n"/>
              <a:defRPr/>
            </a:pPr>
            <a:r>
              <a:rPr lang="de-DE" altLang="de-DE" sz="1600" dirty="0" smtClean="0"/>
              <a:t>Direkter Anschluss an Feldgerät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  <a:buFont typeface="Wingdings" pitchFamily="2" charset="2"/>
              <a:buChar char="n"/>
              <a:defRPr/>
            </a:pPr>
            <a:r>
              <a:rPr lang="de-DE" altLang="de-DE" sz="1600" dirty="0" smtClean="0"/>
              <a:t>Parallel dazu Anschluss an PC möglich, für    komfortablere Bedienung und zur Nutzung                  eines größeren Displays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  <a:buFont typeface="Wingdings" pitchFamily="2" charset="2"/>
              <a:buChar char="n"/>
              <a:defRPr/>
            </a:pPr>
            <a:r>
              <a:rPr lang="de-DE" altLang="de-DE" sz="1600" dirty="0" smtClean="0"/>
              <a:t>Hardware zum Anschluss im Lieferumfang enthalten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  <a:buFont typeface="Wingdings" pitchFamily="2" charset="2"/>
              <a:buChar char="n"/>
              <a:defRPr/>
            </a:pPr>
            <a:endParaRPr lang="de-DE" altLang="de-DE" sz="2400" dirty="0" smtClean="0"/>
          </a:p>
          <a:p>
            <a:pPr marL="361950" lvl="1" indent="-361950">
              <a:spcBef>
                <a:spcPct val="30000"/>
              </a:spcBef>
              <a:buClr>
                <a:schemeClr val="tx2"/>
              </a:buClr>
              <a:buFont typeface="Wingdings" pitchFamily="2" charset="2"/>
              <a:buChar char="n"/>
              <a:defRPr/>
            </a:pPr>
            <a:r>
              <a:rPr lang="de-DE" altLang="de-DE" sz="1600" dirty="0" smtClean="0"/>
              <a:t>E+H Field </a:t>
            </a:r>
            <a:r>
              <a:rPr lang="de-DE" altLang="de-DE" sz="1600" dirty="0" err="1" smtClean="0"/>
              <a:t>Xpert</a:t>
            </a:r>
            <a:r>
              <a:rPr lang="de-DE" altLang="de-DE" sz="1600" dirty="0" smtClean="0"/>
              <a:t> SFX100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  <a:buFont typeface="Wingdings" pitchFamily="2" charset="2"/>
              <a:buChar char="n"/>
              <a:defRPr/>
            </a:pPr>
            <a:r>
              <a:rPr lang="de-DE" altLang="de-DE" sz="1600" dirty="0" smtClean="0"/>
              <a:t>Mit </a:t>
            </a:r>
            <a:r>
              <a:rPr lang="de-DE" altLang="de-DE" sz="1600" dirty="0" smtClean="0">
                <a:solidFill>
                  <a:srgbClr val="000000"/>
                </a:solidFill>
              </a:rPr>
              <a:t>HART-Bluetooth-Modem für die Geräteverbindung</a:t>
            </a:r>
            <a:r>
              <a:rPr lang="de-DE" altLang="de-DE" sz="1600" dirty="0" smtClean="0"/>
              <a:t> 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Lokale Bedienmöglichkeiten – Handgeräte</a:t>
            </a:r>
          </a:p>
        </p:txBody>
      </p:sp>
      <p:pic>
        <p:nvPicPr>
          <p:cNvPr id="4608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1628775"/>
            <a:ext cx="1398587" cy="23764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4408488"/>
            <a:ext cx="1060450" cy="19002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19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de-DE" smtClean="0"/>
              <a:t>Agenda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95288" y="1773238"/>
            <a:ext cx="7272337" cy="411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893763" indent="-350838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de-DE" altLang="de-DE"/>
              <a:t>Wozu Bedienoberflächen?</a:t>
            </a:r>
          </a:p>
          <a:p>
            <a:pPr>
              <a:spcBef>
                <a:spcPct val="0"/>
              </a:spcBef>
              <a:buClr>
                <a:schemeClr val="tx2"/>
              </a:buClr>
            </a:pPr>
            <a:endParaRPr lang="de-DE" altLang="de-DE"/>
          </a:p>
          <a:p>
            <a:pPr>
              <a:spcBef>
                <a:spcPct val="0"/>
              </a:spcBef>
              <a:buClr>
                <a:schemeClr val="tx2"/>
              </a:buClr>
            </a:pPr>
            <a:endParaRPr lang="de-DE" altLang="de-DE"/>
          </a:p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de-DE" altLang="de-DE"/>
              <a:t>Zugriffsschnittstellen</a:t>
            </a:r>
            <a:endParaRPr lang="de-DE" altLang="de-DE" sz="1400"/>
          </a:p>
          <a:p>
            <a:pPr lvl="1">
              <a:spcBef>
                <a:spcPct val="0"/>
              </a:spcBef>
              <a:buClr>
                <a:schemeClr val="tx2"/>
              </a:buClr>
            </a:pPr>
            <a:endParaRPr lang="de-DE" altLang="de-DE" sz="1600"/>
          </a:p>
          <a:p>
            <a:pPr lvl="1">
              <a:spcBef>
                <a:spcPct val="0"/>
              </a:spcBef>
              <a:buClr>
                <a:schemeClr val="tx2"/>
              </a:buClr>
            </a:pPr>
            <a:endParaRPr lang="de-DE" altLang="de-DE" sz="1600"/>
          </a:p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de-DE" altLang="de-DE"/>
              <a:t>Lokale Bedienmöglichkeiten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endParaRPr lang="de-DE" altLang="de-DE" sz="500"/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de-DE" altLang="de-DE"/>
              <a:t>Vor-Ort-Bedienung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endParaRPr lang="de-DE" altLang="de-DE" sz="300"/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de-DE" altLang="de-DE"/>
              <a:t>TROVIS-VIEW</a:t>
            </a:r>
          </a:p>
          <a:p>
            <a:pPr lvl="1">
              <a:buClr>
                <a:schemeClr val="tx2"/>
              </a:buClr>
            </a:pPr>
            <a:r>
              <a:rPr lang="de-DE" altLang="de-DE"/>
              <a:t>Begriffsklärung DTM/FDT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endParaRPr lang="de-DE" altLang="de-DE" sz="300"/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de-DE" altLang="de-DE"/>
              <a:t>Stand-alone-Anwendungen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endParaRPr lang="de-DE" altLang="de-DE" sz="300"/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de-DE" altLang="de-DE"/>
              <a:t>Handgeräte</a:t>
            </a:r>
          </a:p>
          <a:p>
            <a:pPr lvl="1">
              <a:buClr>
                <a:schemeClr val="tx2"/>
              </a:buClr>
            </a:pPr>
            <a:r>
              <a:rPr lang="de-DE" altLang="de-DE"/>
              <a:t>Übersicht Stellungsregler und Hard- und Softwareanforderungen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endParaRPr lang="de-DE" altLang="de-DE" sz="1600"/>
          </a:p>
          <a:p>
            <a:pPr lvl="1">
              <a:spcBef>
                <a:spcPct val="0"/>
              </a:spcBef>
              <a:buClr>
                <a:schemeClr val="tx2"/>
              </a:buClr>
            </a:pPr>
            <a:endParaRPr lang="de-DE" altLang="de-DE" sz="1600"/>
          </a:p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de-DE" altLang="de-DE"/>
              <a:t>Bedienoberflächen für Kommunikationsprotokolle</a:t>
            </a:r>
          </a:p>
        </p:txBody>
      </p:sp>
      <p:sp>
        <p:nvSpPr>
          <p:cNvPr id="5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2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6480175" cy="792163"/>
          </a:xfrm>
          <a:noFill/>
        </p:spPr>
        <p:txBody>
          <a:bodyPr/>
          <a:lstStyle/>
          <a:p>
            <a:pPr eaLnBrk="1" hangingPunct="1"/>
            <a:r>
              <a:rPr lang="de-DE" altLang="de-DE" smtClean="0"/>
              <a:t>Übersicht Bedienoberflächen verschiedener Stellungsreglertypen zur lokalen Bedienung</a:t>
            </a:r>
          </a:p>
        </p:txBody>
      </p:sp>
      <p:graphicFrame>
        <p:nvGraphicFramePr>
          <p:cNvPr id="22596" name="Group 68"/>
          <p:cNvGraphicFramePr>
            <a:graphicFrameLocks noGrp="1"/>
          </p:cNvGraphicFramePr>
          <p:nvPr>
            <p:ph idx="1"/>
          </p:nvPr>
        </p:nvGraphicFramePr>
        <p:xfrm>
          <a:off x="611188" y="1851025"/>
          <a:ext cx="7272337" cy="3738567"/>
        </p:xfrm>
        <a:graphic>
          <a:graphicData uri="http://schemas.openxmlformats.org/drawingml/2006/table">
            <a:tbl>
              <a:tblPr/>
              <a:tblGrid>
                <a:gridCol w="1068387"/>
                <a:gridCol w="1497013"/>
                <a:gridCol w="1568450"/>
                <a:gridCol w="1570037"/>
                <a:gridCol w="1568450"/>
              </a:tblGrid>
              <a:tr h="7336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TROVIS-VIEW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FDT/DTM*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Handgeräte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Stand-alone-Lösungen für Feldbusse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5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3730-0</a:t>
                      </a:r>
                    </a:p>
                  </a:txBody>
                  <a:tcPr marL="90000" marR="90000" marT="46793" marB="4679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1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3730-1</a:t>
                      </a:r>
                    </a:p>
                  </a:txBody>
                  <a:tcPr marL="90000" marR="90000" marT="46793" marB="4679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5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3730-2</a:t>
                      </a:r>
                    </a:p>
                  </a:txBody>
                  <a:tcPr marL="90000" marR="90000" marT="46793" marB="4679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1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373x-3</a:t>
                      </a:r>
                    </a:p>
                  </a:txBody>
                  <a:tcPr marL="90000" marR="90000" marT="46793" marB="4679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5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3730-4</a:t>
                      </a:r>
                    </a:p>
                  </a:txBody>
                  <a:tcPr marL="90000" marR="90000" marT="46793" marB="4679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1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373x-5</a:t>
                      </a:r>
                    </a:p>
                  </a:txBody>
                  <a:tcPr marL="90000" marR="90000" marT="46793" marB="4679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5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3730-6</a:t>
                      </a:r>
                    </a:p>
                  </a:txBody>
                  <a:tcPr marL="90000" marR="90000" marT="46793" marB="4679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7163" name="Textfeld 1"/>
          <p:cNvSpPr txBox="1">
            <a:spLocks noChangeArrowheads="1"/>
          </p:cNvSpPr>
          <p:nvPr/>
        </p:nvSpPr>
        <p:spPr bwMode="auto">
          <a:xfrm>
            <a:off x="611188" y="5876925"/>
            <a:ext cx="7345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 b="1"/>
              <a:t>* Auch als Gerätetreiber für FDT-basierte Engineering-Tools über Leitsysteme</a:t>
            </a: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20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6480175" cy="792163"/>
          </a:xfrm>
          <a:noFill/>
        </p:spPr>
        <p:txBody>
          <a:bodyPr/>
          <a:lstStyle/>
          <a:p>
            <a:pPr eaLnBrk="1" hangingPunct="1"/>
            <a:r>
              <a:rPr lang="de-DE" altLang="de-DE" smtClean="0"/>
              <a:t>Übersicht Hard- und Softwareanforderungen der verschiedenen lokalen Bedienlösungen</a:t>
            </a:r>
          </a:p>
        </p:txBody>
      </p:sp>
      <p:graphicFrame>
        <p:nvGraphicFramePr>
          <p:cNvPr id="514134" name="Group 86"/>
          <p:cNvGraphicFramePr>
            <a:graphicFrameLocks noGrp="1"/>
          </p:cNvGraphicFramePr>
          <p:nvPr>
            <p:ph idx="1"/>
          </p:nvPr>
        </p:nvGraphicFramePr>
        <p:xfrm>
          <a:off x="468313" y="2049463"/>
          <a:ext cx="7704137" cy="3324230"/>
        </p:xfrm>
        <a:graphic>
          <a:graphicData uri="http://schemas.openxmlformats.org/drawingml/2006/table">
            <a:tbl>
              <a:tblPr/>
              <a:tblGrid>
                <a:gridCol w="1131887"/>
                <a:gridCol w="1585913"/>
                <a:gridCol w="1662112"/>
                <a:gridCol w="1662113"/>
                <a:gridCol w="1662112"/>
              </a:tblGrid>
              <a:tr h="73363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TROVIS-VIEW</a:t>
                      </a:r>
                    </a:p>
                  </a:txBody>
                  <a:tcPr marL="90000" marR="90000" marT="46779" marB="4677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FDT/DTM*</a:t>
                      </a:r>
                    </a:p>
                  </a:txBody>
                  <a:tcPr marL="90000" marR="90000" marT="46779" marB="4677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Handgeräte</a:t>
                      </a:r>
                    </a:p>
                  </a:txBody>
                  <a:tcPr marL="90000" marR="90000" marT="46779" marB="4677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Stand-alone-Lösungen für Feldbusse</a:t>
                      </a:r>
                    </a:p>
                  </a:txBody>
                  <a:tcPr marL="90000" marR="90000" marT="46779" marB="4677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90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Benötigte Software</a:t>
                      </a:r>
                    </a:p>
                  </a:txBody>
                  <a:tcPr marL="90000" marR="90000" marT="46779" marB="4677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TROVIS VIEW + Treiber für Isolated USB Interface Adapter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PACTware oder FieldCare, </a:t>
                      </a:r>
                      <a:b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STR-DTM,</a:t>
                      </a:r>
                      <a:b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Kommunikations-DTM (Treiber)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(E)DD,</a:t>
                      </a:r>
                      <a:b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Hersteller-Software, falls Verbindung mit PC gewünscht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 Fieldbus configurator (für FF) oder PACTware (bei Geräten mit DTM)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5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Benötigte Hardware</a:t>
                      </a:r>
                    </a:p>
                  </a:txBody>
                  <a:tcPr marL="90000" marR="90000" marT="46779" marB="4677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Isolated USB Interface Adapter 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HART-Modem mit USB-Anschluss (z. B. VIATOR USB HART IF von Fa. MACTeK Corporation)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Handgerät und herstellerspezi-fische Hardware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Feldbuskarte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157" name="Textfeld 4"/>
          <p:cNvSpPr txBox="1">
            <a:spLocks noChangeArrowheads="1"/>
          </p:cNvSpPr>
          <p:nvPr/>
        </p:nvSpPr>
        <p:spPr bwMode="auto">
          <a:xfrm>
            <a:off x="611188" y="5661025"/>
            <a:ext cx="7345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 b="1"/>
              <a:t>* Auch als Gerätetreiber für FDT-basierte Engineering-Tools über Leitsysteme</a:t>
            </a: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21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chemeClr val="tx2"/>
                </a:solidFill>
              </a:rPr>
              <a:t>Bedienoberflächen für Kommunikationsprotokolle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250825" y="1557338"/>
          <a:ext cx="8137525" cy="3816352"/>
        </p:xfrm>
        <a:graphic>
          <a:graphicData uri="http://schemas.openxmlformats.org/drawingml/2006/table">
            <a:tbl>
              <a:tblPr/>
              <a:tblGrid>
                <a:gridCol w="2447925"/>
                <a:gridCol w="1225550"/>
                <a:gridCol w="1655763"/>
                <a:gridCol w="1439862"/>
                <a:gridCol w="1368425"/>
              </a:tblGrid>
              <a:tr h="91440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Emerson Delta V/ AMS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Yokogawa Centum/ PRM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Siemens PDM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Honeywell Experion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73025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5857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HART</a:t>
                      </a:r>
                      <a:r>
                        <a:rPr kumimoji="0" lang="de-DE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373x-3</a:t>
                      </a:r>
                      <a:r>
                        <a:rPr kumimoji="0" lang="de-DE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/-6</a:t>
                      </a:r>
                    </a:p>
                  </a:txBody>
                  <a:tcPr marL="91447" marR="91447" marT="45719" marB="4571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665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Foundation Fieldbus</a:t>
                      </a:r>
                      <a:r>
                        <a:rPr kumimoji="0" lang="de-DE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de-DE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373x-5</a:t>
                      </a:r>
                    </a:p>
                  </a:txBody>
                  <a:tcPr marL="91447" marR="91447" marT="45719" marB="4571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5857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Profibus</a:t>
                      </a:r>
                      <a:r>
                        <a:rPr kumimoji="0" lang="de-DE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3730-4</a:t>
                      </a:r>
                    </a:p>
                  </a:txBody>
                  <a:tcPr marL="91447" marR="91447" marT="45719" marB="4571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4963"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Status: Januar 2013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49194" name="Group 8"/>
          <p:cNvGrpSpPr>
            <a:grpSpLocks/>
          </p:cNvGrpSpPr>
          <p:nvPr/>
        </p:nvGrpSpPr>
        <p:grpSpPr bwMode="auto">
          <a:xfrm>
            <a:off x="4284663" y="2565400"/>
            <a:ext cx="790575" cy="622300"/>
            <a:chOff x="3515" y="790"/>
            <a:chExt cx="452" cy="227"/>
          </a:xfrm>
        </p:grpSpPr>
        <p:sp>
          <p:nvSpPr>
            <p:cNvPr id="49200" name="Rectangle 9"/>
            <p:cNvSpPr>
              <a:spLocks noChangeArrowheads="1"/>
            </p:cNvSpPr>
            <p:nvPr/>
          </p:nvSpPr>
          <p:spPr bwMode="auto">
            <a:xfrm>
              <a:off x="3527" y="805"/>
              <a:ext cx="409" cy="1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3200"/>
            </a:p>
          </p:txBody>
        </p:sp>
        <p:pic>
          <p:nvPicPr>
            <p:cNvPr id="49201" name="Picture 10" descr="fbs-prm-logo-0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36" b="51540"/>
            <a:stretch>
              <a:fillRect/>
            </a:stretch>
          </p:blipFill>
          <p:spPr bwMode="auto">
            <a:xfrm>
              <a:off x="3515" y="790"/>
              <a:ext cx="452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195" name="Picture 7" descr="AMSSuite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636838"/>
            <a:ext cx="936625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9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493963"/>
            <a:ext cx="936625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97" name="Picture 12" descr="Experion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3" y="2565400"/>
            <a:ext cx="7667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98" name="Text Box 2"/>
          <p:cNvSpPr txBox="1">
            <a:spLocks noChangeArrowheads="1"/>
          </p:cNvSpPr>
          <p:nvPr/>
        </p:nvSpPr>
        <p:spPr bwMode="auto">
          <a:xfrm>
            <a:off x="179388" y="5559425"/>
            <a:ext cx="7993062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Passende Geräteintegrationssoftware (DD, DTM…) sowie weitere Integrationen:</a:t>
            </a:r>
            <a:br>
              <a:rPr lang="de-DE" altLang="de-DE"/>
            </a:br>
            <a:r>
              <a:rPr lang="de-DE" altLang="de-DE" i="1" u="sng">
                <a:hlinkClick r:id="rId7"/>
              </a:rPr>
              <a:t>http://www.samson.de/page.php?sp=de&amp;lh=l4&amp;ll=l2</a:t>
            </a:r>
            <a:endParaRPr lang="de-DE" altLang="de-DE" i="1" u="sng"/>
          </a:p>
        </p:txBody>
      </p:sp>
      <p:sp>
        <p:nvSpPr>
          <p:cNvPr id="1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22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chemeClr val="tx2"/>
                </a:solidFill>
              </a:rPr>
              <a:t>Beispiel – Emerson Delta V/AMS</a:t>
            </a: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179388" y="1628775"/>
            <a:ext cx="7993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Stellungsregler Typ 3730-5 / Rev. </a:t>
            </a:r>
            <a:r>
              <a:rPr lang="de-DE" altLang="de-DE" b="1"/>
              <a:t>1</a:t>
            </a:r>
            <a:r>
              <a:rPr lang="de-DE" altLang="de-DE"/>
              <a:t> – Integration mittels </a:t>
            </a:r>
            <a:r>
              <a:rPr lang="de-DE" altLang="de-DE" b="1"/>
              <a:t>DD</a:t>
            </a:r>
            <a:endParaRPr lang="de-DE" altLang="de-DE" b="1" i="1">
              <a:solidFill>
                <a:schemeClr val="tx2"/>
              </a:solidFill>
            </a:endParaRPr>
          </a:p>
        </p:txBody>
      </p:sp>
      <p:pic>
        <p:nvPicPr>
          <p:cNvPr id="50180" name="Picture 2" descr="C:\Users\azb\Desktop\Bilder\Emerson\3730-5_Rev1\AMS7.0\Klein\Histogramm_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133600"/>
            <a:ext cx="3960812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3" descr="C:\Users\azb\Desktop\Bilder\Emerson\3730-5_Rev1\AMS7.0\Klein\2008-12-22_1341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2133600"/>
            <a:ext cx="4195762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23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chemeClr val="tx2"/>
                </a:solidFill>
              </a:rPr>
              <a:t>Beispiel – Emerson Delta V/AMS</a:t>
            </a:r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179388" y="1628775"/>
            <a:ext cx="7993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Stellungsregler Typ 3730-5 / Rev. </a:t>
            </a:r>
            <a:r>
              <a:rPr lang="de-DE" altLang="de-DE" b="1"/>
              <a:t>2</a:t>
            </a:r>
            <a:r>
              <a:rPr lang="de-DE" altLang="de-DE"/>
              <a:t> – Integration mittels </a:t>
            </a:r>
            <a:r>
              <a:rPr lang="de-DE" altLang="de-DE" b="1"/>
              <a:t>EDD</a:t>
            </a:r>
            <a:endParaRPr lang="de-DE" altLang="de-DE" b="1" i="1">
              <a:solidFill>
                <a:schemeClr val="tx2"/>
              </a:solidFill>
            </a:endParaRPr>
          </a:p>
        </p:txBody>
      </p:sp>
      <p:pic>
        <p:nvPicPr>
          <p:cNvPr id="51204" name="Picture 2" descr="C:\Users\azb\Desktop\Bilder\Emerson\3730-5_Rev2\klein\Extended Stat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3735387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3" descr="C:\Users\azb\Desktop\Bilder\Emerson\3730-5_Rev2\klein\Process_Da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2708275"/>
            <a:ext cx="3754438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4" descr="C:\Users\azb\Desktop\Bilder\Emerson\3730-5_Rev2\klein\Statistical_DriveSig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3860800"/>
            <a:ext cx="28892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24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chemeClr val="tx2"/>
                </a:solidFill>
              </a:rPr>
              <a:t>Beispiel – Siemens PDM</a:t>
            </a:r>
          </a:p>
        </p:txBody>
      </p:sp>
      <p:sp>
        <p:nvSpPr>
          <p:cNvPr id="52227" name="Text Box 2"/>
          <p:cNvSpPr txBox="1">
            <a:spLocks noChangeArrowheads="1"/>
          </p:cNvSpPr>
          <p:nvPr/>
        </p:nvSpPr>
        <p:spPr bwMode="auto">
          <a:xfrm>
            <a:off x="179388" y="1628775"/>
            <a:ext cx="7993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Stellungsregler Typ 3730-4 – Integration mittels </a:t>
            </a:r>
            <a:r>
              <a:rPr lang="de-DE" altLang="de-DE" b="1"/>
              <a:t>EDD</a:t>
            </a:r>
            <a:endParaRPr lang="de-DE" altLang="de-DE" b="1" i="1">
              <a:solidFill>
                <a:schemeClr val="tx2"/>
              </a:solidFill>
            </a:endParaRPr>
          </a:p>
        </p:txBody>
      </p:sp>
      <p:pic>
        <p:nvPicPr>
          <p:cNvPr id="52228" name="Picture 2" descr="C:\Users\azb\Desktop\Bilder\Siemens\3730-4_PDM\klein\Diagramm_y_mit Fehler_Peak_Sammelstat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116138"/>
            <a:ext cx="3694112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4" descr="C:\Users\azb\Desktop\Bilder\Siemens\3730-4_PDM\klein\Histogramm_X_Langze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068638"/>
            <a:ext cx="2925762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3" descr="C:\Users\azb\Desktop\Bilder\Siemens\3730-4_PDM\klein\Diagramm_y_mit Fehler_Peak_3730-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695700"/>
            <a:ext cx="2954337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25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chemeClr val="tx2"/>
                </a:solidFill>
              </a:rPr>
              <a:t>Beispiel – Yokogawa PRM</a:t>
            </a:r>
          </a:p>
        </p:txBody>
      </p:sp>
      <p:sp>
        <p:nvSpPr>
          <p:cNvPr id="53251" name="Text Box 2"/>
          <p:cNvSpPr txBox="1">
            <a:spLocks noChangeArrowheads="1"/>
          </p:cNvSpPr>
          <p:nvPr/>
        </p:nvSpPr>
        <p:spPr bwMode="auto">
          <a:xfrm>
            <a:off x="179388" y="1628775"/>
            <a:ext cx="7993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Stellungsregler Typ 3730-3 – Integration mittels </a:t>
            </a:r>
            <a:r>
              <a:rPr lang="de-DE" altLang="de-DE" b="1"/>
              <a:t>DTM</a:t>
            </a:r>
            <a:endParaRPr lang="de-DE" altLang="de-DE" b="1" i="1">
              <a:solidFill>
                <a:schemeClr val="tx2"/>
              </a:solidFill>
            </a:endParaRPr>
          </a:p>
        </p:txBody>
      </p:sp>
      <p:pic>
        <p:nvPicPr>
          <p:cNvPr id="53252" name="Picture 3" descr="C:\Users\azb\Desktop\Bilder\Yokogawa\klein\Bild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997200"/>
            <a:ext cx="4176712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2" descr="C:\Users\azb\Desktop\Bilder\Yokogawa\klein\PST_3730-3_Yokogaw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33600"/>
            <a:ext cx="45370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26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Wozu Bedienoberflächen?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79388" y="5099050"/>
            <a:ext cx="81375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de-DE" altLang="de-DE"/>
              <a:t>Bedienoberflächen sind die Schnittstelle zwischen Stellungsregler und Bediener</a:t>
            </a:r>
          </a:p>
          <a:p>
            <a:pPr>
              <a:spcBef>
                <a:spcPct val="0"/>
              </a:spcBef>
              <a:buClr>
                <a:schemeClr val="tx2"/>
              </a:buClr>
            </a:pPr>
            <a:endParaRPr lang="de-DE" altLang="de-DE"/>
          </a:p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de-DE" altLang="de-DE"/>
              <a:t>Je nach technischer Ausstattung des Kunden und des Feldgerätes können verschiedene Oberflächen verwendet werden</a:t>
            </a:r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 flipH="1">
            <a:off x="4068763" y="2349500"/>
            <a:ext cx="1439862" cy="720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de-DE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580063" y="1989138"/>
            <a:ext cx="237648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de-DE" altLang="de-DE"/>
              <a:t> Nutzung der Diagnosemöglichkeiten</a:t>
            </a:r>
          </a:p>
        </p:txBody>
      </p:sp>
      <p:sp>
        <p:nvSpPr>
          <p:cNvPr id="30726" name="Oval 7"/>
          <p:cNvSpPr>
            <a:spLocks noChangeArrowheads="1"/>
          </p:cNvSpPr>
          <p:nvPr/>
        </p:nvSpPr>
        <p:spPr bwMode="auto">
          <a:xfrm>
            <a:off x="3203575" y="2141538"/>
            <a:ext cx="1695450" cy="1698625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3200"/>
          </a:p>
        </p:txBody>
      </p:sp>
      <p:sp>
        <p:nvSpPr>
          <p:cNvPr id="495624" name="Text Box 8"/>
          <p:cNvSpPr txBox="1">
            <a:spLocks noChangeArrowheads="1"/>
          </p:cNvSpPr>
          <p:nvPr/>
        </p:nvSpPr>
        <p:spPr bwMode="auto">
          <a:xfrm>
            <a:off x="3284538" y="2565400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de-DE" sz="16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Bedienober-</a:t>
            </a:r>
          </a:p>
          <a:p>
            <a:pPr algn="ctr" eaLnBrk="0" hangingPunct="0">
              <a:defRPr/>
            </a:pPr>
            <a:r>
              <a:rPr lang="de-DE" sz="16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flächen</a:t>
            </a:r>
          </a:p>
          <a:p>
            <a:pPr algn="ctr" eaLnBrk="0" hangingPunct="0">
              <a:defRPr/>
            </a:pPr>
            <a:r>
              <a:rPr lang="de-DE" sz="16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ermöglichen</a:t>
            </a:r>
          </a:p>
          <a:p>
            <a:pPr algn="ctr" eaLnBrk="0" hangingPunct="0">
              <a:defRPr/>
            </a:pPr>
            <a:r>
              <a:rPr lang="de-DE" sz="16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…</a:t>
            </a:r>
          </a:p>
        </p:txBody>
      </p:sp>
      <p:sp>
        <p:nvSpPr>
          <p:cNvPr id="30728" name="Line 10"/>
          <p:cNvSpPr>
            <a:spLocks noChangeShapeType="1"/>
          </p:cNvSpPr>
          <p:nvPr/>
        </p:nvSpPr>
        <p:spPr bwMode="auto">
          <a:xfrm flipH="1" flipV="1">
            <a:off x="4787900" y="3430588"/>
            <a:ext cx="720725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de-DE"/>
          </a:p>
        </p:txBody>
      </p:sp>
      <p:sp>
        <p:nvSpPr>
          <p:cNvPr id="30729" name="Line 11"/>
          <p:cNvSpPr>
            <a:spLocks noChangeShapeType="1"/>
          </p:cNvSpPr>
          <p:nvPr/>
        </p:nvSpPr>
        <p:spPr bwMode="auto">
          <a:xfrm flipV="1">
            <a:off x="2627313" y="3429000"/>
            <a:ext cx="720725" cy="360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de-DE"/>
          </a:p>
        </p:txBody>
      </p:sp>
      <p:sp>
        <p:nvSpPr>
          <p:cNvPr id="30730" name="Line 12"/>
          <p:cNvSpPr>
            <a:spLocks noChangeShapeType="1"/>
          </p:cNvSpPr>
          <p:nvPr/>
        </p:nvSpPr>
        <p:spPr bwMode="auto">
          <a:xfrm>
            <a:off x="2627313" y="2206625"/>
            <a:ext cx="649287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de-DE"/>
          </a:p>
        </p:txBody>
      </p:sp>
      <p:sp>
        <p:nvSpPr>
          <p:cNvPr id="30731" name="Text Box 16"/>
          <p:cNvSpPr txBox="1">
            <a:spLocks noChangeArrowheads="1"/>
          </p:cNvSpPr>
          <p:nvPr/>
        </p:nvSpPr>
        <p:spPr bwMode="auto">
          <a:xfrm>
            <a:off x="1042988" y="1914525"/>
            <a:ext cx="1655762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de-DE" altLang="de-DE"/>
              <a:t> Einstellung von Parametern</a:t>
            </a:r>
          </a:p>
        </p:txBody>
      </p:sp>
      <p:sp>
        <p:nvSpPr>
          <p:cNvPr id="30732" name="Text Box 17"/>
          <p:cNvSpPr txBox="1">
            <a:spLocks noChangeArrowheads="1"/>
          </p:cNvSpPr>
          <p:nvPr/>
        </p:nvSpPr>
        <p:spPr bwMode="auto">
          <a:xfrm>
            <a:off x="1042988" y="3575050"/>
            <a:ext cx="158432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de-DE" altLang="de-DE"/>
              <a:t> Starten der Initialisierung</a:t>
            </a:r>
          </a:p>
        </p:txBody>
      </p:sp>
      <p:sp>
        <p:nvSpPr>
          <p:cNvPr id="30733" name="Text Box 18"/>
          <p:cNvSpPr txBox="1">
            <a:spLocks noChangeArrowheads="1"/>
          </p:cNvSpPr>
          <p:nvPr/>
        </p:nvSpPr>
        <p:spPr bwMode="auto">
          <a:xfrm>
            <a:off x="5580063" y="3646488"/>
            <a:ext cx="1728787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de-DE" altLang="de-DE"/>
              <a:t> Auslesen von Gerätedaten</a:t>
            </a:r>
          </a:p>
        </p:txBody>
      </p:sp>
      <p:sp>
        <p:nvSpPr>
          <p:cNvPr id="15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3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Rechteck 7176"/>
          <p:cNvSpPr/>
          <p:nvPr/>
        </p:nvSpPr>
        <p:spPr>
          <a:xfrm>
            <a:off x="95250" y="6021388"/>
            <a:ext cx="6924675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1747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Übersicht – Zugriffsschnittstellen</a:t>
            </a:r>
          </a:p>
        </p:txBody>
      </p:sp>
      <p:pic>
        <p:nvPicPr>
          <p:cNvPr id="31748" name="Picture 17" descr="3730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439863"/>
            <a:ext cx="2322512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95250" y="2636838"/>
            <a:ext cx="2387600" cy="7223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275" name="Textfeld 2"/>
          <p:cNvSpPr txBox="1">
            <a:spLocks noChangeArrowheads="1"/>
          </p:cNvSpPr>
          <p:nvPr/>
        </p:nvSpPr>
        <p:spPr bwMode="auto">
          <a:xfrm>
            <a:off x="-36513" y="2805113"/>
            <a:ext cx="2663826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b="1"/>
              <a:t>Vor-Ort-Bedienung</a:t>
            </a:r>
          </a:p>
        </p:txBody>
      </p:sp>
      <p:sp>
        <p:nvSpPr>
          <p:cNvPr id="13" name="Rechteck 12"/>
          <p:cNvSpPr/>
          <p:nvPr/>
        </p:nvSpPr>
        <p:spPr>
          <a:xfrm>
            <a:off x="5292725" y="2636838"/>
            <a:ext cx="3119438" cy="7223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2698750" y="2636838"/>
            <a:ext cx="2389188" cy="7223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273" name="Textfeld 13"/>
          <p:cNvSpPr txBox="1">
            <a:spLocks noChangeArrowheads="1"/>
          </p:cNvSpPr>
          <p:nvPr/>
        </p:nvSpPr>
        <p:spPr bwMode="auto">
          <a:xfrm>
            <a:off x="2627313" y="2805113"/>
            <a:ext cx="26654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b="1"/>
              <a:t>SSP-Schnittstelle</a:t>
            </a:r>
          </a:p>
        </p:txBody>
      </p:sp>
      <p:sp>
        <p:nvSpPr>
          <p:cNvPr id="10248" name="Textfeld 14"/>
          <p:cNvSpPr txBox="1">
            <a:spLocks noChangeArrowheads="1"/>
          </p:cNvSpPr>
          <p:nvPr/>
        </p:nvSpPr>
        <p:spPr bwMode="auto">
          <a:xfrm>
            <a:off x="5292725" y="2708275"/>
            <a:ext cx="31194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b="1"/>
              <a:t>HART / Foundation Fieldbus / Profibus</a:t>
            </a:r>
          </a:p>
        </p:txBody>
      </p:sp>
      <p:grpSp>
        <p:nvGrpSpPr>
          <p:cNvPr id="10249" name="Gruppieren 5"/>
          <p:cNvGrpSpPr>
            <a:grpSpLocks/>
          </p:cNvGrpSpPr>
          <p:nvPr/>
        </p:nvGrpSpPr>
        <p:grpSpPr bwMode="auto">
          <a:xfrm>
            <a:off x="2700338" y="3430588"/>
            <a:ext cx="2447925" cy="792162"/>
            <a:chOff x="2699791" y="3284985"/>
            <a:chExt cx="2448273" cy="792089"/>
          </a:xfrm>
        </p:grpSpPr>
        <p:sp>
          <p:nvSpPr>
            <p:cNvPr id="16" name="Rechteck 15"/>
            <p:cNvSpPr/>
            <p:nvPr/>
          </p:nvSpPr>
          <p:spPr>
            <a:xfrm>
              <a:off x="2699791" y="3284985"/>
              <a:ext cx="2387939" cy="7920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1777" name="Textfeld 16"/>
            <p:cNvSpPr txBox="1">
              <a:spLocks noChangeArrowheads="1"/>
            </p:cNvSpPr>
            <p:nvPr/>
          </p:nvSpPr>
          <p:spPr bwMode="auto">
            <a:xfrm>
              <a:off x="2699791" y="3419910"/>
              <a:ext cx="2448273" cy="58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altLang="de-DE" b="1"/>
                <a:t>Interface-Adapterkabel &amp; PC</a:t>
              </a:r>
            </a:p>
          </p:txBody>
        </p:sp>
      </p:grpSp>
      <p:grpSp>
        <p:nvGrpSpPr>
          <p:cNvPr id="10250" name="Gruppieren 6"/>
          <p:cNvGrpSpPr>
            <a:grpSpLocks/>
          </p:cNvGrpSpPr>
          <p:nvPr/>
        </p:nvGrpSpPr>
        <p:grpSpPr bwMode="auto">
          <a:xfrm>
            <a:off x="2627313" y="4295775"/>
            <a:ext cx="2665412" cy="792163"/>
            <a:chOff x="2627784" y="4149081"/>
            <a:chExt cx="2664296" cy="792089"/>
          </a:xfrm>
        </p:grpSpPr>
        <p:sp>
          <p:nvSpPr>
            <p:cNvPr id="18" name="Rechteck 17"/>
            <p:cNvSpPr/>
            <p:nvPr/>
          </p:nvSpPr>
          <p:spPr>
            <a:xfrm>
              <a:off x="2699191" y="4149081"/>
              <a:ext cx="2388188" cy="7920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1775" name="Textfeld 18"/>
            <p:cNvSpPr txBox="1">
              <a:spLocks noChangeArrowheads="1"/>
            </p:cNvSpPr>
            <p:nvPr/>
          </p:nvSpPr>
          <p:spPr bwMode="auto">
            <a:xfrm>
              <a:off x="2627784" y="4365105"/>
              <a:ext cx="266429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altLang="de-DE" b="1"/>
                <a:t>TROVIS-VIEW</a:t>
              </a:r>
            </a:p>
          </p:txBody>
        </p:sp>
      </p:grpSp>
      <p:grpSp>
        <p:nvGrpSpPr>
          <p:cNvPr id="10251" name="Gruppieren 8"/>
          <p:cNvGrpSpPr>
            <a:grpSpLocks/>
          </p:cNvGrpSpPr>
          <p:nvPr/>
        </p:nvGrpSpPr>
        <p:grpSpPr bwMode="auto">
          <a:xfrm>
            <a:off x="5292725" y="3430588"/>
            <a:ext cx="3119438" cy="396875"/>
            <a:chOff x="5292080" y="3284985"/>
            <a:chExt cx="3119382" cy="396045"/>
          </a:xfrm>
        </p:grpSpPr>
        <p:sp>
          <p:nvSpPr>
            <p:cNvPr id="20" name="Rechteck 19"/>
            <p:cNvSpPr/>
            <p:nvPr/>
          </p:nvSpPr>
          <p:spPr>
            <a:xfrm>
              <a:off x="5292080" y="3284985"/>
              <a:ext cx="3119382" cy="3960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1773" name="Textfeld 20"/>
            <p:cNvSpPr txBox="1">
              <a:spLocks noChangeArrowheads="1"/>
            </p:cNvSpPr>
            <p:nvPr/>
          </p:nvSpPr>
          <p:spPr bwMode="auto">
            <a:xfrm>
              <a:off x="5311130" y="3308748"/>
              <a:ext cx="3100332" cy="335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altLang="de-DE" b="1"/>
                <a:t>DD / EDD / DTM</a:t>
              </a:r>
            </a:p>
          </p:txBody>
        </p:sp>
      </p:grpSp>
      <p:grpSp>
        <p:nvGrpSpPr>
          <p:cNvPr id="10252" name="Gruppieren 30"/>
          <p:cNvGrpSpPr>
            <a:grpSpLocks/>
          </p:cNvGrpSpPr>
          <p:nvPr/>
        </p:nvGrpSpPr>
        <p:grpSpPr bwMode="auto">
          <a:xfrm>
            <a:off x="5292725" y="3895725"/>
            <a:ext cx="1800225" cy="825500"/>
            <a:chOff x="5292080" y="3750131"/>
            <a:chExt cx="1800200" cy="824654"/>
          </a:xfrm>
        </p:grpSpPr>
        <p:sp>
          <p:nvSpPr>
            <p:cNvPr id="22" name="Rechteck 21"/>
            <p:cNvSpPr/>
            <p:nvPr/>
          </p:nvSpPr>
          <p:spPr>
            <a:xfrm>
              <a:off x="5311130" y="3773920"/>
              <a:ext cx="1709714" cy="7929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1771" name="Textfeld 23"/>
            <p:cNvSpPr txBox="1">
              <a:spLocks noChangeArrowheads="1"/>
            </p:cNvSpPr>
            <p:nvPr/>
          </p:nvSpPr>
          <p:spPr bwMode="auto">
            <a:xfrm>
              <a:off x="5292080" y="3750131"/>
              <a:ext cx="1800200" cy="824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altLang="de-DE" b="1"/>
                <a:t>- Handgerät oder PC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altLang="de-DE" b="1"/>
                <a:t>- Kabel / Modem</a:t>
              </a:r>
            </a:p>
          </p:txBody>
        </p:sp>
      </p:grpSp>
      <p:grpSp>
        <p:nvGrpSpPr>
          <p:cNvPr id="10253" name="Gruppieren 9"/>
          <p:cNvGrpSpPr>
            <a:grpSpLocks/>
          </p:cNvGrpSpPr>
          <p:nvPr/>
        </p:nvGrpSpPr>
        <p:grpSpPr bwMode="auto">
          <a:xfrm>
            <a:off x="7019925" y="3921125"/>
            <a:ext cx="1444625" cy="792163"/>
            <a:chOff x="7020272" y="3774616"/>
            <a:chExt cx="1444447" cy="792089"/>
          </a:xfrm>
        </p:grpSpPr>
        <p:sp>
          <p:nvSpPr>
            <p:cNvPr id="23" name="Rechteck 22"/>
            <p:cNvSpPr/>
            <p:nvPr/>
          </p:nvSpPr>
          <p:spPr>
            <a:xfrm>
              <a:off x="7091701" y="3774616"/>
              <a:ext cx="1319049" cy="7920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1769" name="Textfeld 24"/>
            <p:cNvSpPr txBox="1">
              <a:spLocks noChangeArrowheads="1"/>
            </p:cNvSpPr>
            <p:nvPr/>
          </p:nvSpPr>
          <p:spPr bwMode="auto">
            <a:xfrm>
              <a:off x="7020272" y="3987642"/>
              <a:ext cx="144444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altLang="de-DE" b="1"/>
                <a:t>Leitsystem</a:t>
              </a:r>
            </a:p>
          </p:txBody>
        </p:sp>
      </p:grpSp>
      <p:grpSp>
        <p:nvGrpSpPr>
          <p:cNvPr id="10254" name="Gruppieren 7167"/>
          <p:cNvGrpSpPr>
            <a:grpSpLocks/>
          </p:cNvGrpSpPr>
          <p:nvPr/>
        </p:nvGrpSpPr>
        <p:grpSpPr bwMode="auto">
          <a:xfrm>
            <a:off x="5265738" y="4799013"/>
            <a:ext cx="1754187" cy="1077912"/>
            <a:chOff x="5265238" y="4653137"/>
            <a:chExt cx="1755033" cy="1077218"/>
          </a:xfrm>
        </p:grpSpPr>
        <p:sp>
          <p:nvSpPr>
            <p:cNvPr id="26" name="Rechteck 25"/>
            <p:cNvSpPr/>
            <p:nvPr/>
          </p:nvSpPr>
          <p:spPr>
            <a:xfrm>
              <a:off x="5309709" y="4692798"/>
              <a:ext cx="1710562" cy="10375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1767" name="Textfeld 26"/>
            <p:cNvSpPr txBox="1">
              <a:spLocks noChangeArrowheads="1"/>
            </p:cNvSpPr>
            <p:nvPr/>
          </p:nvSpPr>
          <p:spPr bwMode="auto">
            <a:xfrm>
              <a:off x="5265238" y="4653137"/>
              <a:ext cx="1755033" cy="1069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altLang="de-DE" b="1"/>
                <a:t>DD, Stand-Alone-Rahmen-applikation </a:t>
              </a:r>
              <a:br>
                <a:rPr lang="de-DE" altLang="de-DE" b="1"/>
              </a:br>
              <a:r>
                <a:rPr lang="de-DE" altLang="de-DE" b="1"/>
                <a:t>(z. B. FDT…)</a:t>
              </a:r>
            </a:p>
          </p:txBody>
        </p:sp>
      </p:grpSp>
      <p:grpSp>
        <p:nvGrpSpPr>
          <p:cNvPr id="10255" name="Gruppieren 29"/>
          <p:cNvGrpSpPr>
            <a:grpSpLocks/>
          </p:cNvGrpSpPr>
          <p:nvPr/>
        </p:nvGrpSpPr>
        <p:grpSpPr bwMode="auto">
          <a:xfrm>
            <a:off x="7019925" y="4838700"/>
            <a:ext cx="1444625" cy="1038225"/>
            <a:chOff x="7020272" y="4692045"/>
            <a:chExt cx="1444447" cy="1038310"/>
          </a:xfrm>
        </p:grpSpPr>
        <p:sp>
          <p:nvSpPr>
            <p:cNvPr id="28" name="Rechteck 27"/>
            <p:cNvSpPr/>
            <p:nvPr/>
          </p:nvSpPr>
          <p:spPr>
            <a:xfrm>
              <a:off x="7091701" y="4692045"/>
              <a:ext cx="1319049" cy="10383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1765" name="Textfeld 28"/>
            <p:cNvSpPr txBox="1">
              <a:spLocks noChangeArrowheads="1"/>
            </p:cNvSpPr>
            <p:nvPr/>
          </p:nvSpPr>
          <p:spPr bwMode="auto">
            <a:xfrm>
              <a:off x="7020272" y="4785715"/>
              <a:ext cx="1444447" cy="825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altLang="de-DE" b="1"/>
                <a:t>Engineering Tools (z. B. AMS,PRM…)</a:t>
              </a:r>
            </a:p>
          </p:txBody>
        </p:sp>
      </p:grpSp>
      <p:sp>
        <p:nvSpPr>
          <p:cNvPr id="10256" name="Textfeld 7175"/>
          <p:cNvSpPr txBox="1">
            <a:spLocks noChangeArrowheads="1"/>
          </p:cNvSpPr>
          <p:nvPr/>
        </p:nvSpPr>
        <p:spPr bwMode="auto">
          <a:xfrm>
            <a:off x="95250" y="6043613"/>
            <a:ext cx="6924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b="1">
                <a:solidFill>
                  <a:srgbClr val="FFFFFF"/>
                </a:solidFill>
              </a:rPr>
              <a:t>Lokale Bedienung</a:t>
            </a:r>
          </a:p>
        </p:txBody>
      </p:sp>
      <p:sp>
        <p:nvSpPr>
          <p:cNvPr id="34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4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animBg="1"/>
      <p:bldP spid="2" grpId="0" animBg="1"/>
      <p:bldP spid="10275" grpId="0"/>
      <p:bldP spid="13" grpId="0" animBg="1"/>
      <p:bldP spid="12" grpId="0" animBg="1"/>
      <p:bldP spid="10273" grpId="0"/>
      <p:bldP spid="10248" grpId="0"/>
      <p:bldP spid="102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179388" y="1484313"/>
            <a:ext cx="8137525" cy="291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Standard-Bedienung der digitalen Stellungsregler direkt am Gerät zur Menünavigation und Einstellung der Parametercodes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Dreh-Druckknopf als Standard für 3730-Serie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 sz="600"/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Kapazitive Tasten für Typ 3725</a:t>
            </a:r>
          </a:p>
        </p:txBody>
      </p:sp>
      <p:sp>
        <p:nvSpPr>
          <p:cNvPr id="32771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Lokale Bedienmöglichkeiten – Vor-Ort-Bedienung</a:t>
            </a:r>
          </a:p>
        </p:txBody>
      </p:sp>
      <p:pic>
        <p:nvPicPr>
          <p:cNvPr id="32772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420938"/>
            <a:ext cx="3384550" cy="155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8" descr="Stellungsregler_3725_deu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4652963"/>
            <a:ext cx="35274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9" descr="TROVIS_5610_Hand_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4930775"/>
            <a:ext cx="2005013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5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79388" y="1484313"/>
            <a:ext cx="8137525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Komplexe Darstellungen möglich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Einheitliche Bedienoberfläche für mehr als 25 verschiedene SAMSON-Geräte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Lokale Bedienmöglichkeiten – TROVIS-VIEW</a:t>
            </a:r>
          </a:p>
        </p:txBody>
      </p:sp>
      <p:pic>
        <p:nvPicPr>
          <p:cNvPr id="3379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205038"/>
            <a:ext cx="4968875" cy="4137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6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79388" y="1484313"/>
            <a:ext cx="8137525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Großer Bildschirm ermöglicht komplexere Darstellungen, auch grafischer Daten 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 sz="1800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 sz="1800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 sz="1200"/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Verbindung mit PC über SSP-Schnittstelle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de-DE" altLang="de-DE" sz="1600">
                <a:solidFill>
                  <a:srgbClr val="000000"/>
                </a:solidFill>
              </a:rPr>
              <a:t>Isolated-USB-Interface-Adapter notwendig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Lokale Bedienmöglichkeiten – TROVIS-VIEW</a:t>
            </a:r>
          </a:p>
        </p:txBody>
      </p:sp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101850"/>
            <a:ext cx="5278437" cy="1398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821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073650"/>
            <a:ext cx="2840037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Rectangle 9"/>
          <p:cNvSpPr>
            <a:spLocks noChangeArrowheads="1"/>
          </p:cNvSpPr>
          <p:nvPr/>
        </p:nvSpPr>
        <p:spPr bwMode="auto">
          <a:xfrm>
            <a:off x="2732088" y="4941888"/>
            <a:ext cx="3097212" cy="1368425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>
                    <a:alpha val="36862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3200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7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79388" y="1484313"/>
            <a:ext cx="7993062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893763" indent="-350838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Trovis View im Internet – Information / Download / Treibersoftware</a:t>
            </a:r>
            <a:br>
              <a:rPr lang="de-DE" altLang="de-DE"/>
            </a:br>
            <a:r>
              <a:rPr lang="de-DE" altLang="de-DE" i="1" u="sng">
                <a:hlinkClick r:id="rId3"/>
              </a:rPr>
              <a:t>http://www.samson.de/page.php?sp=de&amp;lh=l4&amp;ll=l99&amp;ti=TROVIS-VIEW&amp;bo=service/de-trovis-view.php</a:t>
            </a:r>
            <a:endParaRPr lang="de-DE" altLang="de-DE" i="1" u="sng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/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de-DE" altLang="de-DE" sz="1000">
              <a:solidFill>
                <a:srgbClr val="000000"/>
              </a:solidFill>
              <a:cs typeface="Arial" charset="0"/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de-DE" altLang="de-DE" sz="1000">
              <a:solidFill>
                <a:srgbClr val="000000"/>
              </a:solidFill>
              <a:cs typeface="Arial" charset="0"/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de-DE" altLang="de-DE" sz="1000">
              <a:solidFill>
                <a:srgbClr val="000000"/>
              </a:solidFill>
              <a:cs typeface="Arial" charset="0"/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de-DE" altLang="de-DE" sz="1600">
              <a:solidFill>
                <a:srgbClr val="000000"/>
              </a:solidFill>
              <a:cs typeface="Arial" charset="0"/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de-DE" altLang="de-DE" sz="2800">
              <a:solidFill>
                <a:srgbClr val="000000"/>
              </a:solidFill>
              <a:cs typeface="Arial" charset="0"/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de-DE" altLang="de-DE" sz="2000">
              <a:solidFill>
                <a:srgbClr val="000000"/>
              </a:solidFill>
              <a:cs typeface="Arial" charset="0"/>
            </a:endParaRPr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>
                <a:solidFill>
                  <a:srgbClr val="000000"/>
                </a:solidFill>
              </a:rPr>
              <a:t>TROVIS-VIEW 4 läuft unter den folgenden Betriebssystemen: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de-DE" altLang="de-DE" sz="1600">
                <a:solidFill>
                  <a:srgbClr val="000000"/>
                </a:solidFill>
              </a:rPr>
              <a:t>Windows® XP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de-DE" altLang="de-DE" sz="1600">
                <a:solidFill>
                  <a:srgbClr val="000000"/>
                </a:solidFill>
              </a:rPr>
              <a:t>Windows® Vista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de-DE" altLang="de-DE" sz="1600">
                <a:solidFill>
                  <a:srgbClr val="000000"/>
                </a:solidFill>
              </a:rPr>
              <a:t>Windows® 7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 sz="900">
              <a:solidFill>
                <a:srgbClr val="000000"/>
              </a:solidFill>
              <a:cs typeface="Arial" charset="0"/>
            </a:endParaRPr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>
                <a:solidFill>
                  <a:srgbClr val="000000"/>
                </a:solidFill>
                <a:cs typeface="Arial" charset="0"/>
              </a:rPr>
              <a:t>Versionen ≥ 3.60 sind lizenzfrei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Lokale Bedienmöglichkeiten – TROVIS-VIEW</a:t>
            </a:r>
          </a:p>
        </p:txBody>
      </p:sp>
      <p:grpSp>
        <p:nvGrpSpPr>
          <p:cNvPr id="35844" name="Group 9"/>
          <p:cNvGrpSpPr>
            <a:grpSpLocks/>
          </p:cNvGrpSpPr>
          <p:nvPr/>
        </p:nvGrpSpPr>
        <p:grpSpPr bwMode="auto">
          <a:xfrm>
            <a:off x="684213" y="2420938"/>
            <a:ext cx="5040312" cy="1682750"/>
            <a:chOff x="884" y="2341"/>
            <a:chExt cx="3766" cy="1433"/>
          </a:xfrm>
        </p:grpSpPr>
        <p:pic>
          <p:nvPicPr>
            <p:cNvPr id="35846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2341"/>
              <a:ext cx="3765" cy="38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7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2725"/>
              <a:ext cx="3766" cy="10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8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Text Box 2"/>
          <p:cNvSpPr txBox="1">
            <a:spLocks noChangeArrowheads="1"/>
          </p:cNvSpPr>
          <p:nvPr/>
        </p:nvSpPr>
        <p:spPr bwMode="auto">
          <a:xfrm>
            <a:off x="179388" y="1484313"/>
            <a:ext cx="7056437" cy="490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893763" indent="-350838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Kommunikationsprotokolle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de-DE" altLang="de-DE" sz="1600">
              <a:solidFill>
                <a:srgbClr val="000000"/>
              </a:solidFill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de-DE" altLang="de-DE" sz="1600">
              <a:solidFill>
                <a:srgbClr val="000000"/>
              </a:solidFill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de-DE" altLang="de-DE" sz="1600">
              <a:solidFill>
                <a:srgbClr val="000000"/>
              </a:solidFill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de-DE" altLang="de-DE" sz="1600">
              <a:solidFill>
                <a:srgbClr val="000000"/>
              </a:solidFill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de-DE" altLang="de-DE" sz="800">
              <a:solidFill>
                <a:srgbClr val="000000"/>
              </a:solidFill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de-DE" altLang="de-DE" sz="800">
              <a:solidFill>
                <a:srgbClr val="000000"/>
              </a:solidFill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de-DE" altLang="de-DE" sz="800">
              <a:solidFill>
                <a:srgbClr val="000000"/>
              </a:solidFill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de-DE" altLang="de-DE" sz="2400">
              <a:solidFill>
                <a:srgbClr val="000000"/>
              </a:solidFill>
            </a:endParaRPr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>
                <a:solidFill>
                  <a:srgbClr val="000000"/>
                </a:solidFill>
                <a:cs typeface="Arial" charset="0"/>
              </a:rPr>
              <a:t>Feldbusse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de-DE" altLang="de-DE" sz="1600">
                <a:solidFill>
                  <a:srgbClr val="000000"/>
                </a:solidFill>
                <a:cs typeface="Arial" charset="0"/>
              </a:rPr>
              <a:t>Verbinden Feldgeräte mit                                    Automatisierungssystemen 					(z. B. SPS)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de-DE" altLang="de-DE" sz="800">
              <a:solidFill>
                <a:srgbClr val="000000"/>
              </a:solidFill>
              <a:cs typeface="Arial" charset="0"/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de-DE" altLang="de-DE">
              <a:solidFill>
                <a:srgbClr val="000000"/>
              </a:solidFill>
              <a:cs typeface="Arial" charset="0"/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de-DE" altLang="de-DE" sz="800">
              <a:solidFill>
                <a:srgbClr val="000000"/>
              </a:solidFill>
              <a:cs typeface="Arial" charset="0"/>
            </a:endParaRPr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>
                <a:solidFill>
                  <a:srgbClr val="000000"/>
                </a:solidFill>
                <a:cs typeface="Arial" charset="0"/>
              </a:rPr>
              <a:t>HART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de-DE" altLang="de-DE" sz="1600">
                <a:solidFill>
                  <a:srgbClr val="000000"/>
                </a:solidFill>
                <a:cs typeface="Arial" charset="0"/>
              </a:rPr>
              <a:t>Verwendet Signal 4 – 20 mA</a:t>
            </a:r>
          </a:p>
        </p:txBody>
      </p:sp>
      <p:sp>
        <p:nvSpPr>
          <p:cNvPr id="1035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Bedienoberflächen für Kommunikationsprotokolle</a:t>
            </a:r>
          </a:p>
        </p:txBody>
      </p:sp>
      <p:grpSp>
        <p:nvGrpSpPr>
          <p:cNvPr id="2" name="Diagram 7"/>
          <p:cNvGrpSpPr>
            <a:grpSpLocks/>
          </p:cNvGrpSpPr>
          <p:nvPr/>
        </p:nvGrpSpPr>
        <p:grpSpPr bwMode="auto">
          <a:xfrm>
            <a:off x="2484438" y="1412875"/>
            <a:ext cx="3887787" cy="2317750"/>
            <a:chOff x="386" y="658"/>
            <a:chExt cx="4944" cy="2948"/>
          </a:xfrm>
        </p:grpSpPr>
        <p:sp>
          <p:nvSpPr>
            <p:cNvPr id="3" name="_s1028"/>
            <p:cNvSpPr>
              <a:spLocks noChangeArrowheads="1" noTextEdit="1"/>
            </p:cNvSpPr>
            <p:nvPr/>
          </p:nvSpPr>
          <p:spPr bwMode="auto">
            <a:xfrm>
              <a:off x="1935" y="917"/>
              <a:ext cx="1847" cy="1847"/>
            </a:xfrm>
            <a:custGeom>
              <a:avLst/>
              <a:gdLst>
                <a:gd name="G0" fmla="+- -5242880 0 0"/>
                <a:gd name="G1" fmla="+- -8519680 0 0"/>
                <a:gd name="G2" fmla="+- -5242880 0 -8519680"/>
                <a:gd name="G3" fmla="+- 10800 0 0"/>
                <a:gd name="G4" fmla="+- 0 0 -524288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8519680"/>
                <a:gd name="G10" fmla="+- 7200 0 2700"/>
                <a:gd name="G11" fmla="cos G10 -5242880"/>
                <a:gd name="G12" fmla="sin G10 -5242880"/>
                <a:gd name="G13" fmla="cos 13500 -5242880"/>
                <a:gd name="G14" fmla="sin 13500 -524288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242880"/>
                <a:gd name="G22" fmla="sin G20 -5242880"/>
                <a:gd name="G23" fmla="+- G21 10800 0"/>
                <a:gd name="G24" fmla="+- G12 G23 G22"/>
                <a:gd name="G25" fmla="+- G22 G23 G11"/>
                <a:gd name="G26" fmla="cos 10800 -5242880"/>
                <a:gd name="G27" fmla="sin 10800 -5242880"/>
                <a:gd name="G28" fmla="cos 7200 -5242880"/>
                <a:gd name="G29" fmla="sin 7200 -524288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8519680"/>
                <a:gd name="G36" fmla="sin G34 -8519680"/>
                <a:gd name="G37" fmla="+/ -8519680 -524288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8004 w 21600"/>
                <a:gd name="T5" fmla="*/ 368 h 21600"/>
                <a:gd name="T6" fmla="*/ 5014 w 21600"/>
                <a:gd name="T7" fmla="*/ 3905 h 21600"/>
                <a:gd name="T8" fmla="*/ 8936 w 21600"/>
                <a:gd name="T9" fmla="*/ 3845 h 21600"/>
                <a:gd name="T10" fmla="*/ 13144 w 21600"/>
                <a:gd name="T11" fmla="*/ -2495 h 21600"/>
                <a:gd name="T12" fmla="*/ 16794 w 21600"/>
                <a:gd name="T13" fmla="*/ 2717 h 21600"/>
                <a:gd name="T14" fmla="*/ 11581 w 21600"/>
                <a:gd name="T15" fmla="*/ 6368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2050" y="3709"/>
                  </a:moveTo>
                  <a:cubicBezTo>
                    <a:pt x="11637" y="3636"/>
                    <a:pt x="11219" y="3600"/>
                    <a:pt x="10800" y="3600"/>
                  </a:cubicBezTo>
                  <a:cubicBezTo>
                    <a:pt x="9107" y="3599"/>
                    <a:pt x="7468" y="4196"/>
                    <a:pt x="6171" y="5284"/>
                  </a:cubicBezTo>
                  <a:lnTo>
                    <a:pt x="3857" y="2526"/>
                  </a:lnTo>
                  <a:cubicBezTo>
                    <a:pt x="5802" y="894"/>
                    <a:pt x="8260" y="-1"/>
                    <a:pt x="10800" y="0"/>
                  </a:cubicBezTo>
                  <a:cubicBezTo>
                    <a:pt x="11428" y="0"/>
                    <a:pt x="12056" y="54"/>
                    <a:pt x="12675" y="164"/>
                  </a:cubicBezTo>
                  <a:lnTo>
                    <a:pt x="13144" y="-2495"/>
                  </a:lnTo>
                  <a:lnTo>
                    <a:pt x="16794" y="2717"/>
                  </a:lnTo>
                  <a:lnTo>
                    <a:pt x="11581" y="6368"/>
                  </a:lnTo>
                  <a:lnTo>
                    <a:pt x="12050" y="370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" name="_s1029"/>
            <p:cNvSpPr>
              <a:spLocks noChangeArrowheads="1" noTextEdit="1"/>
            </p:cNvSpPr>
            <p:nvPr/>
          </p:nvSpPr>
          <p:spPr bwMode="auto">
            <a:xfrm rot="7200000">
              <a:off x="2188" y="1355"/>
              <a:ext cx="1847" cy="1847"/>
            </a:xfrm>
            <a:custGeom>
              <a:avLst/>
              <a:gdLst>
                <a:gd name="G0" fmla="+- -5242880 0 0"/>
                <a:gd name="G1" fmla="+- -8519680 0 0"/>
                <a:gd name="G2" fmla="+- -5242880 0 -8519680"/>
                <a:gd name="G3" fmla="+- 10800 0 0"/>
                <a:gd name="G4" fmla="+- 0 0 -524288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8519680"/>
                <a:gd name="G10" fmla="+- 7200 0 2700"/>
                <a:gd name="G11" fmla="cos G10 -5242880"/>
                <a:gd name="G12" fmla="sin G10 -5242880"/>
                <a:gd name="G13" fmla="cos 13500 -5242880"/>
                <a:gd name="G14" fmla="sin 13500 -524288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242880"/>
                <a:gd name="G22" fmla="sin G20 -5242880"/>
                <a:gd name="G23" fmla="+- G21 10800 0"/>
                <a:gd name="G24" fmla="+- G12 G23 G22"/>
                <a:gd name="G25" fmla="+- G22 G23 G11"/>
                <a:gd name="G26" fmla="cos 10800 -5242880"/>
                <a:gd name="G27" fmla="sin 10800 -5242880"/>
                <a:gd name="G28" fmla="cos 7200 -5242880"/>
                <a:gd name="G29" fmla="sin 7200 -524288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8519680"/>
                <a:gd name="G36" fmla="sin G34 -8519680"/>
                <a:gd name="G37" fmla="+/ -8519680 -524288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8004 w 21600"/>
                <a:gd name="T5" fmla="*/ 368 h 21600"/>
                <a:gd name="T6" fmla="*/ 5014 w 21600"/>
                <a:gd name="T7" fmla="*/ 3905 h 21600"/>
                <a:gd name="T8" fmla="*/ 8936 w 21600"/>
                <a:gd name="T9" fmla="*/ 3845 h 21600"/>
                <a:gd name="T10" fmla="*/ 13144 w 21600"/>
                <a:gd name="T11" fmla="*/ -2495 h 21600"/>
                <a:gd name="T12" fmla="*/ 16794 w 21600"/>
                <a:gd name="T13" fmla="*/ 2717 h 21600"/>
                <a:gd name="T14" fmla="*/ 11581 w 21600"/>
                <a:gd name="T15" fmla="*/ 6368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2050" y="3709"/>
                  </a:moveTo>
                  <a:cubicBezTo>
                    <a:pt x="11637" y="3636"/>
                    <a:pt x="11219" y="3600"/>
                    <a:pt x="10800" y="3600"/>
                  </a:cubicBezTo>
                  <a:cubicBezTo>
                    <a:pt x="9107" y="3599"/>
                    <a:pt x="7468" y="4196"/>
                    <a:pt x="6171" y="5284"/>
                  </a:cubicBezTo>
                  <a:lnTo>
                    <a:pt x="3857" y="2526"/>
                  </a:lnTo>
                  <a:cubicBezTo>
                    <a:pt x="5802" y="894"/>
                    <a:pt x="8260" y="-1"/>
                    <a:pt x="10800" y="0"/>
                  </a:cubicBezTo>
                  <a:cubicBezTo>
                    <a:pt x="11428" y="0"/>
                    <a:pt x="12056" y="54"/>
                    <a:pt x="12675" y="164"/>
                  </a:cubicBezTo>
                  <a:lnTo>
                    <a:pt x="13144" y="-2495"/>
                  </a:lnTo>
                  <a:lnTo>
                    <a:pt x="16794" y="2717"/>
                  </a:lnTo>
                  <a:lnTo>
                    <a:pt x="11581" y="6368"/>
                  </a:lnTo>
                  <a:lnTo>
                    <a:pt x="12050" y="370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" name="_s1030"/>
            <p:cNvSpPr>
              <a:spLocks noChangeArrowheads="1" noTextEdit="1"/>
            </p:cNvSpPr>
            <p:nvPr/>
          </p:nvSpPr>
          <p:spPr bwMode="auto">
            <a:xfrm rot="14400000">
              <a:off x="1682" y="1355"/>
              <a:ext cx="1847" cy="1847"/>
            </a:xfrm>
            <a:custGeom>
              <a:avLst/>
              <a:gdLst>
                <a:gd name="G0" fmla="+- -5242880 0 0"/>
                <a:gd name="G1" fmla="+- -8519680 0 0"/>
                <a:gd name="G2" fmla="+- -5242880 0 -8519680"/>
                <a:gd name="G3" fmla="+- 10800 0 0"/>
                <a:gd name="G4" fmla="+- 0 0 -524288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8519680"/>
                <a:gd name="G10" fmla="+- 7200 0 2700"/>
                <a:gd name="G11" fmla="cos G10 -5242880"/>
                <a:gd name="G12" fmla="sin G10 -5242880"/>
                <a:gd name="G13" fmla="cos 13500 -5242880"/>
                <a:gd name="G14" fmla="sin 13500 -524288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242880"/>
                <a:gd name="G22" fmla="sin G20 -5242880"/>
                <a:gd name="G23" fmla="+- G21 10800 0"/>
                <a:gd name="G24" fmla="+- G12 G23 G22"/>
                <a:gd name="G25" fmla="+- G22 G23 G11"/>
                <a:gd name="G26" fmla="cos 10800 -5242880"/>
                <a:gd name="G27" fmla="sin 10800 -5242880"/>
                <a:gd name="G28" fmla="cos 7200 -5242880"/>
                <a:gd name="G29" fmla="sin 7200 -524288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8519680"/>
                <a:gd name="G36" fmla="sin G34 -8519680"/>
                <a:gd name="G37" fmla="+/ -8519680 -524288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8004 w 21600"/>
                <a:gd name="T5" fmla="*/ 368 h 21600"/>
                <a:gd name="T6" fmla="*/ 5014 w 21600"/>
                <a:gd name="T7" fmla="*/ 3905 h 21600"/>
                <a:gd name="T8" fmla="*/ 8936 w 21600"/>
                <a:gd name="T9" fmla="*/ 3845 h 21600"/>
                <a:gd name="T10" fmla="*/ 13144 w 21600"/>
                <a:gd name="T11" fmla="*/ -2495 h 21600"/>
                <a:gd name="T12" fmla="*/ 16794 w 21600"/>
                <a:gd name="T13" fmla="*/ 2717 h 21600"/>
                <a:gd name="T14" fmla="*/ 11581 w 21600"/>
                <a:gd name="T15" fmla="*/ 6368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2050" y="3709"/>
                  </a:moveTo>
                  <a:cubicBezTo>
                    <a:pt x="11637" y="3636"/>
                    <a:pt x="11219" y="3600"/>
                    <a:pt x="10800" y="3600"/>
                  </a:cubicBezTo>
                  <a:cubicBezTo>
                    <a:pt x="9107" y="3599"/>
                    <a:pt x="7468" y="4196"/>
                    <a:pt x="6171" y="5284"/>
                  </a:cubicBezTo>
                  <a:lnTo>
                    <a:pt x="3857" y="2526"/>
                  </a:lnTo>
                  <a:cubicBezTo>
                    <a:pt x="5802" y="894"/>
                    <a:pt x="8260" y="-1"/>
                    <a:pt x="10800" y="0"/>
                  </a:cubicBezTo>
                  <a:cubicBezTo>
                    <a:pt x="11428" y="0"/>
                    <a:pt x="12056" y="54"/>
                    <a:pt x="12675" y="164"/>
                  </a:cubicBezTo>
                  <a:lnTo>
                    <a:pt x="13144" y="-2495"/>
                  </a:lnTo>
                  <a:lnTo>
                    <a:pt x="16794" y="2717"/>
                  </a:lnTo>
                  <a:lnTo>
                    <a:pt x="11581" y="6368"/>
                  </a:lnTo>
                  <a:lnTo>
                    <a:pt x="12050" y="370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" name="_s1031"/>
            <p:cNvSpPr>
              <a:spLocks noChangeArrowheads="1"/>
            </p:cNvSpPr>
            <p:nvPr/>
          </p:nvSpPr>
          <p:spPr bwMode="auto">
            <a:xfrm>
              <a:off x="3364" y="1255"/>
              <a:ext cx="741" cy="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PROFIBUS-PA</a:t>
              </a:r>
            </a:p>
          </p:txBody>
        </p:sp>
        <p:sp>
          <p:nvSpPr>
            <p:cNvPr id="7" name="_s1032"/>
            <p:cNvSpPr>
              <a:spLocks noChangeArrowheads="1"/>
            </p:cNvSpPr>
            <p:nvPr/>
          </p:nvSpPr>
          <p:spPr bwMode="auto">
            <a:xfrm>
              <a:off x="2489" y="2774"/>
              <a:ext cx="741" cy="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HART</a:t>
              </a:r>
            </a:p>
          </p:txBody>
        </p:sp>
        <p:sp>
          <p:nvSpPr>
            <p:cNvPr id="8" name="_s1033"/>
            <p:cNvSpPr>
              <a:spLocks noChangeArrowheads="1"/>
            </p:cNvSpPr>
            <p:nvPr/>
          </p:nvSpPr>
          <p:spPr bwMode="auto">
            <a:xfrm>
              <a:off x="1611" y="1256"/>
              <a:ext cx="741" cy="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FOUNDATION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FIELDBUS</a:t>
              </a:r>
            </a:p>
          </p:txBody>
        </p:sp>
      </p:grpSp>
      <p:grpSp>
        <p:nvGrpSpPr>
          <p:cNvPr id="1036" name="Group 39"/>
          <p:cNvGrpSpPr>
            <a:grpSpLocks/>
          </p:cNvGrpSpPr>
          <p:nvPr/>
        </p:nvGrpSpPr>
        <p:grpSpPr bwMode="auto">
          <a:xfrm>
            <a:off x="4211638" y="4149725"/>
            <a:ext cx="3384550" cy="1655763"/>
            <a:chOff x="1973" y="2523"/>
            <a:chExt cx="2132" cy="1043"/>
          </a:xfrm>
        </p:grpSpPr>
        <p:sp>
          <p:nvSpPr>
            <p:cNvPr id="1038" name="AutoShape 17"/>
            <p:cNvSpPr>
              <a:spLocks noChangeArrowheads="1"/>
            </p:cNvSpPr>
            <p:nvPr/>
          </p:nvSpPr>
          <p:spPr bwMode="auto">
            <a:xfrm>
              <a:off x="1973" y="2976"/>
              <a:ext cx="2132" cy="134"/>
            </a:xfrm>
            <a:prstGeom prst="leftRightArrow">
              <a:avLst>
                <a:gd name="adj1" fmla="val 56907"/>
                <a:gd name="adj2" fmla="val 84708"/>
              </a:avLst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3200"/>
            </a:p>
          </p:txBody>
        </p:sp>
        <p:sp>
          <p:nvSpPr>
            <p:cNvPr id="1039" name="Line 18"/>
            <p:cNvSpPr>
              <a:spLocks noChangeShapeType="1"/>
            </p:cNvSpPr>
            <p:nvPr/>
          </p:nvSpPr>
          <p:spPr bwMode="auto">
            <a:xfrm>
              <a:off x="2329" y="2783"/>
              <a:ext cx="0" cy="229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graphicFrame>
          <p:nvGraphicFramePr>
            <p:cNvPr id="1040" name="Object 19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2070" y="2588"/>
            <a:ext cx="519" cy="2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1" name="Clip" r:id="rId4" imgW="3986213" imgH="4144963" progId="MS_ClipArt_Gallery.2">
                    <p:embed/>
                  </p:oleObj>
                </mc:Choice>
                <mc:Fallback>
                  <p:oleObj name="Clip" r:id="rId4" imgW="3986213" imgH="4144963" progId="MS_ClipArt_Gallery.2">
                    <p:embed/>
                    <p:pic>
                      <p:nvPicPr>
                        <p:cNvPr id="0" name="Object 19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lum bright="-2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0" y="2588"/>
                          <a:ext cx="519" cy="2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1" name="Line 20"/>
            <p:cNvSpPr>
              <a:spLocks noChangeShapeType="1"/>
            </p:cNvSpPr>
            <p:nvPr/>
          </p:nvSpPr>
          <p:spPr bwMode="auto">
            <a:xfrm>
              <a:off x="3074" y="2783"/>
              <a:ext cx="0" cy="229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sp>
          <p:nvSpPr>
            <p:cNvPr id="1042" name="Line 21"/>
            <p:cNvSpPr>
              <a:spLocks noChangeShapeType="1"/>
            </p:cNvSpPr>
            <p:nvPr/>
          </p:nvSpPr>
          <p:spPr bwMode="auto">
            <a:xfrm>
              <a:off x="2297" y="3077"/>
              <a:ext cx="0" cy="229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sp>
          <p:nvSpPr>
            <p:cNvPr id="1043" name="Line 22"/>
            <p:cNvSpPr>
              <a:spLocks noChangeShapeType="1"/>
            </p:cNvSpPr>
            <p:nvPr/>
          </p:nvSpPr>
          <p:spPr bwMode="auto">
            <a:xfrm>
              <a:off x="2783" y="3077"/>
              <a:ext cx="0" cy="229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sp>
          <p:nvSpPr>
            <p:cNvPr id="1044" name="Line 23"/>
            <p:cNvSpPr>
              <a:spLocks noChangeShapeType="1"/>
            </p:cNvSpPr>
            <p:nvPr/>
          </p:nvSpPr>
          <p:spPr bwMode="auto">
            <a:xfrm>
              <a:off x="3269" y="3077"/>
              <a:ext cx="0" cy="229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sp>
          <p:nvSpPr>
            <p:cNvPr id="1045" name="Line 24"/>
            <p:cNvSpPr>
              <a:spLocks noChangeShapeType="1"/>
            </p:cNvSpPr>
            <p:nvPr/>
          </p:nvSpPr>
          <p:spPr bwMode="auto">
            <a:xfrm>
              <a:off x="3787" y="3077"/>
              <a:ext cx="0" cy="229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pic>
          <p:nvPicPr>
            <p:cNvPr id="1046" name="Picture 25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45"/>
            <a:stretch>
              <a:fillRect/>
            </a:stretch>
          </p:blipFill>
          <p:spPr bwMode="auto">
            <a:xfrm>
              <a:off x="3172" y="3272"/>
              <a:ext cx="23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7" name="Picture 26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3273"/>
              <a:ext cx="3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48" name="Group 27"/>
            <p:cNvGrpSpPr>
              <a:grpSpLocks/>
            </p:cNvGrpSpPr>
            <p:nvPr/>
          </p:nvGrpSpPr>
          <p:grpSpPr bwMode="auto">
            <a:xfrm>
              <a:off x="2329" y="2816"/>
              <a:ext cx="1458" cy="424"/>
              <a:chOff x="1066" y="2886"/>
              <a:chExt cx="2041" cy="589"/>
            </a:xfrm>
          </p:grpSpPr>
          <p:sp>
            <p:nvSpPr>
              <p:cNvPr id="1056" name="Line 28"/>
              <p:cNvSpPr>
                <a:spLocks noChangeShapeType="1"/>
              </p:cNvSpPr>
              <p:nvPr/>
            </p:nvSpPr>
            <p:spPr bwMode="auto">
              <a:xfrm>
                <a:off x="1066" y="2886"/>
                <a:ext cx="0" cy="317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de-DE"/>
              </a:p>
            </p:txBody>
          </p:sp>
          <p:sp>
            <p:nvSpPr>
              <p:cNvPr id="1057" name="Line 29"/>
              <p:cNvSpPr>
                <a:spLocks noChangeShapeType="1"/>
              </p:cNvSpPr>
              <p:nvPr/>
            </p:nvSpPr>
            <p:spPr bwMode="auto">
              <a:xfrm>
                <a:off x="1066" y="3203"/>
                <a:ext cx="2041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de-DE"/>
              </a:p>
            </p:txBody>
          </p:sp>
          <p:sp>
            <p:nvSpPr>
              <p:cNvPr id="1058" name="Line 30"/>
              <p:cNvSpPr>
                <a:spLocks noChangeShapeType="1"/>
              </p:cNvSpPr>
              <p:nvPr/>
            </p:nvSpPr>
            <p:spPr bwMode="auto">
              <a:xfrm>
                <a:off x="3107" y="3203"/>
                <a:ext cx="0" cy="272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de-DE"/>
              </a:p>
            </p:txBody>
          </p:sp>
        </p:grpSp>
        <p:grpSp>
          <p:nvGrpSpPr>
            <p:cNvPr id="1049" name="Group 31"/>
            <p:cNvGrpSpPr>
              <a:grpSpLocks/>
            </p:cNvGrpSpPr>
            <p:nvPr/>
          </p:nvGrpSpPr>
          <p:grpSpPr bwMode="auto">
            <a:xfrm>
              <a:off x="3074" y="2816"/>
              <a:ext cx="195" cy="424"/>
              <a:chOff x="1066" y="2886"/>
              <a:chExt cx="2041" cy="635"/>
            </a:xfrm>
          </p:grpSpPr>
          <p:sp>
            <p:nvSpPr>
              <p:cNvPr id="1053" name="Line 32"/>
              <p:cNvSpPr>
                <a:spLocks noChangeShapeType="1"/>
              </p:cNvSpPr>
              <p:nvPr/>
            </p:nvSpPr>
            <p:spPr bwMode="auto">
              <a:xfrm>
                <a:off x="1066" y="2886"/>
                <a:ext cx="0" cy="317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de-DE"/>
              </a:p>
            </p:txBody>
          </p:sp>
          <p:sp>
            <p:nvSpPr>
              <p:cNvPr id="1054" name="Line 33"/>
              <p:cNvSpPr>
                <a:spLocks noChangeShapeType="1"/>
              </p:cNvSpPr>
              <p:nvPr/>
            </p:nvSpPr>
            <p:spPr bwMode="auto">
              <a:xfrm>
                <a:off x="1066" y="3203"/>
                <a:ext cx="2041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de-DE"/>
              </a:p>
            </p:txBody>
          </p:sp>
          <p:sp>
            <p:nvSpPr>
              <p:cNvPr id="1055" name="Line 34"/>
              <p:cNvSpPr>
                <a:spLocks noChangeShapeType="1"/>
              </p:cNvSpPr>
              <p:nvPr/>
            </p:nvSpPr>
            <p:spPr bwMode="auto">
              <a:xfrm>
                <a:off x="3107" y="3203"/>
                <a:ext cx="0" cy="318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de-DE"/>
              </a:p>
            </p:txBody>
          </p:sp>
        </p:grpSp>
        <p:pic>
          <p:nvPicPr>
            <p:cNvPr id="1050" name="Picture 35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2" y="2523"/>
              <a:ext cx="349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1" name="Picture 36" descr="PUMPE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6" y="3305"/>
              <a:ext cx="232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37" descr="PUMPE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3305"/>
              <a:ext cx="232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8150" y="6567488"/>
            <a:ext cx="7197725" cy="196850"/>
          </a:xfrm>
        </p:spPr>
        <p:txBody>
          <a:bodyPr/>
          <a:lstStyle/>
          <a:p>
            <a:pPr>
              <a:defRPr/>
            </a:pPr>
            <a:r>
              <a:rPr lang="en-US" altLang="de-DE" dirty="0" smtClean="0"/>
              <a:t>2014-07/V31 ·  </a:t>
            </a:r>
            <a:r>
              <a:rPr lang="en-US" altLang="de-DE" dirty="0" err="1" smtClean="0"/>
              <a:t>Bedienoberflächen</a:t>
            </a:r>
            <a:r>
              <a:rPr lang="en-US" altLang="de-DE" dirty="0" smtClean="0"/>
              <a:t>  ·  </a:t>
            </a:r>
            <a:fld id="{C47153C9-9A0F-4993-8335-82E91CCD6169}" type="slidenum">
              <a:rPr lang="en-US" altLang="de-DE" smtClean="0"/>
              <a:t>9</a:t>
            </a:fld>
            <a:endParaRPr lang="en-US" alt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pie von SAMSON_GROUP_MASTER1">
  <a:themeElements>
    <a:clrScheme name="Kopie von SAMSON_GROUP_MASTER1 13">
      <a:dk1>
        <a:srgbClr val="000000"/>
      </a:dk1>
      <a:lt1>
        <a:srgbClr val="DDDDDD"/>
      </a:lt1>
      <a:dk2>
        <a:srgbClr val="CC0000"/>
      </a:dk2>
      <a:lt2>
        <a:srgbClr val="969696"/>
      </a:lt2>
      <a:accent1>
        <a:srgbClr val="DDDDDD"/>
      </a:accent1>
      <a:accent2>
        <a:srgbClr val="333399"/>
      </a:accent2>
      <a:accent3>
        <a:srgbClr val="EBEBEB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Kopie von SAMSON_GROUP_MASTER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opie von SAMSON_GROUP_MASTER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e von SAMSON_GROUP_MASTER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e von SAMSON_GROUP_MASTER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e von SAMSON_GROUP_MASTER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e von SAMSON_GROUP_MASTER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e von SAMSON_GROUP_MASTER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von SAMSON_GROUP_MASTER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von SAMSON_GROUP_MASTER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von SAMSON_GROUP_MASTER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von SAMSON_GROUP_MASTER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von SAMSON_GROUP_MASTER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von SAMSON_GROUP_MASTER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von SAMSON_GROUP_MASTER1 13">
        <a:dk1>
          <a:srgbClr val="000000"/>
        </a:dk1>
        <a:lt1>
          <a:srgbClr val="DDDDDD"/>
        </a:lt1>
        <a:dk2>
          <a:srgbClr val="CC0000"/>
        </a:dk2>
        <a:lt2>
          <a:srgbClr val="969696"/>
        </a:lt2>
        <a:accent1>
          <a:srgbClr val="DDDDDD"/>
        </a:accent1>
        <a:accent2>
          <a:srgbClr val="333399"/>
        </a:accent2>
        <a:accent3>
          <a:srgbClr val="EBEBEB"/>
        </a:accent3>
        <a:accent4>
          <a:srgbClr val="000000"/>
        </a:accent4>
        <a:accent5>
          <a:srgbClr val="EBEBE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Kopie von SAMSON_GROUP_MASTER1">
  <a:themeElements>
    <a:clrScheme name="1_Kopie von SAMSON_GROUP_MASTER1 13">
      <a:dk1>
        <a:srgbClr val="000000"/>
      </a:dk1>
      <a:lt1>
        <a:srgbClr val="DDDDDD"/>
      </a:lt1>
      <a:dk2>
        <a:srgbClr val="CC0000"/>
      </a:dk2>
      <a:lt2>
        <a:srgbClr val="969696"/>
      </a:lt2>
      <a:accent1>
        <a:srgbClr val="DDDDDD"/>
      </a:accent1>
      <a:accent2>
        <a:srgbClr val="333399"/>
      </a:accent2>
      <a:accent3>
        <a:srgbClr val="EBEBEB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1_Kopie von SAMSON_GROUP_MASTER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Kopie von SAMSON_GROUP_MASTER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pie von SAMSON_GROUP_MASTER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pie von SAMSON_GROUP_MASTER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pie von SAMSON_GROUP_MASTER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pie von SAMSON_GROUP_MASTER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pie von SAMSON_GROUP_MASTER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pie von SAMSON_GROUP_MASTER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pie von SAMSON_GROUP_MASTER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pie von SAMSON_GROUP_MASTER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pie von SAMSON_GROUP_MASTER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pie von SAMSON_GROUP_MASTER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pie von SAMSON_GROUP_MASTER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pie von SAMSON_GROUP_MASTER1 13">
        <a:dk1>
          <a:srgbClr val="000000"/>
        </a:dk1>
        <a:lt1>
          <a:srgbClr val="DDDDDD"/>
        </a:lt1>
        <a:dk2>
          <a:srgbClr val="CC0000"/>
        </a:dk2>
        <a:lt2>
          <a:srgbClr val="969696"/>
        </a:lt2>
        <a:accent1>
          <a:srgbClr val="DDDDDD"/>
        </a:accent1>
        <a:accent2>
          <a:srgbClr val="333399"/>
        </a:accent2>
        <a:accent3>
          <a:srgbClr val="EBEBEB"/>
        </a:accent3>
        <a:accent4>
          <a:srgbClr val="000000"/>
        </a:accent4>
        <a:accent5>
          <a:srgbClr val="EBEBE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891</Words>
  <Application>Microsoft Office PowerPoint</Application>
  <PresentationFormat>Bildschirmpräsentation (4:3)</PresentationFormat>
  <Paragraphs>325</Paragraphs>
  <Slides>26</Slides>
  <Notes>26</Notes>
  <HiddenSlides>0</HiddenSlides>
  <MMClips>0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9" baseType="lpstr">
      <vt:lpstr>Kopie von SAMSON_GROUP_MASTER1</vt:lpstr>
      <vt:lpstr>1_Kopie von SAMSON_GROUP_MASTER1</vt:lpstr>
      <vt:lpstr>Clip</vt:lpstr>
      <vt:lpstr>Bedienoberflächen</vt:lpstr>
      <vt:lpstr>Agenda</vt:lpstr>
      <vt:lpstr>Wozu Bedienoberflächen?</vt:lpstr>
      <vt:lpstr>Übersicht – Zugriffsschnittstellen</vt:lpstr>
      <vt:lpstr>Lokale Bedienmöglichkeiten – Vor-Ort-Bedienung</vt:lpstr>
      <vt:lpstr>Lokale Bedienmöglichkeiten – TROVIS-VIEW</vt:lpstr>
      <vt:lpstr>Lokale Bedienmöglichkeiten – TROVIS-VIEW</vt:lpstr>
      <vt:lpstr>Lokale Bedienmöglichkeiten – TROVIS-VIEW</vt:lpstr>
      <vt:lpstr>Bedienoberflächen für Kommunikationsprotokolle</vt:lpstr>
      <vt:lpstr>Feldgeräte-Integrationssoftware</vt:lpstr>
      <vt:lpstr>Was bedeutet FDT/DTM ?</vt:lpstr>
      <vt:lpstr>Lokale Bedienmöglichkeiten – FDT/DTM als        „Stand-Alone-Anwendung“</vt:lpstr>
      <vt:lpstr>SAMSON Positioner DTM</vt:lpstr>
      <vt:lpstr>SAMSON Positioner DTM</vt:lpstr>
      <vt:lpstr>SAMSON Positioner DTM</vt:lpstr>
      <vt:lpstr>DTM &amp; TROVIS-VIEW</vt:lpstr>
      <vt:lpstr>Lokale Bedienmöglichkeiten –                             Stand-Alone-Lösungen für Feldbusanwendungen</vt:lpstr>
      <vt:lpstr>Lokale Bedienmöglichkeiten –                         Lösungen für Feldbusanwendungen</vt:lpstr>
      <vt:lpstr>Lokale Bedienmöglichkeiten – Handgeräte</vt:lpstr>
      <vt:lpstr>Übersicht Bedienoberflächen verschiedener Stellungsreglertypen zur lokalen Bedienung</vt:lpstr>
      <vt:lpstr>Übersicht Hard- und Softwareanforderungen der verschiedenen lokalen Bedienlösungen</vt:lpstr>
      <vt:lpstr>Bedienoberflächen für Kommunikationsprotokolle</vt:lpstr>
      <vt:lpstr>Beispiel – Emerson Delta V/AMS</vt:lpstr>
      <vt:lpstr>Beispiel – Emerson Delta V/AMS</vt:lpstr>
      <vt:lpstr>Beispiel – Siemens PDM</vt:lpstr>
      <vt:lpstr>Beispiel – Yokogawa PRM</vt:lpstr>
    </vt:vector>
  </TitlesOfParts>
  <Company>SAMSON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Bedienoberflächen</dc:title>
  <dc:creator>Dürr, Melanie</dc:creator>
  <cp:lastModifiedBy>Dürr, Melanie V31</cp:lastModifiedBy>
  <cp:revision>309</cp:revision>
  <cp:lastPrinted>2013-10-22T12:57:25Z</cp:lastPrinted>
  <dcterms:created xsi:type="dcterms:W3CDTF">2009-05-19T13:31:49Z</dcterms:created>
  <dcterms:modified xsi:type="dcterms:W3CDTF">2014-07-16T12:58:05Z</dcterms:modified>
</cp:coreProperties>
</file>